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43"/>
  </p:notesMasterIdLst>
  <p:handoutMasterIdLst>
    <p:handoutMasterId r:id="rId44"/>
  </p:handoutMasterIdLst>
  <p:sldIdLst>
    <p:sldId id="289" r:id="rId2"/>
    <p:sldId id="290" r:id="rId3"/>
    <p:sldId id="300" r:id="rId4"/>
    <p:sldId id="294" r:id="rId5"/>
    <p:sldId id="299" r:id="rId6"/>
    <p:sldId id="262" r:id="rId7"/>
    <p:sldId id="283" r:id="rId8"/>
    <p:sldId id="298" r:id="rId9"/>
    <p:sldId id="287" r:id="rId10"/>
    <p:sldId id="297" r:id="rId11"/>
    <p:sldId id="285" r:id="rId12"/>
    <p:sldId id="270" r:id="rId13"/>
    <p:sldId id="264" r:id="rId14"/>
    <p:sldId id="256" r:id="rId15"/>
    <p:sldId id="257" r:id="rId16"/>
    <p:sldId id="265" r:id="rId17"/>
    <p:sldId id="279" r:id="rId18"/>
    <p:sldId id="274" r:id="rId19"/>
    <p:sldId id="276" r:id="rId20"/>
    <p:sldId id="258" r:id="rId21"/>
    <p:sldId id="267" r:id="rId22"/>
    <p:sldId id="259" r:id="rId23"/>
    <p:sldId id="261" r:id="rId24"/>
    <p:sldId id="263" r:id="rId25"/>
    <p:sldId id="301" r:id="rId26"/>
    <p:sldId id="260" r:id="rId27"/>
    <p:sldId id="288" r:id="rId28"/>
    <p:sldId id="272" r:id="rId29"/>
    <p:sldId id="271" r:id="rId30"/>
    <p:sldId id="293" r:id="rId31"/>
    <p:sldId id="281" r:id="rId32"/>
    <p:sldId id="280" r:id="rId33"/>
    <p:sldId id="286" r:id="rId34"/>
    <p:sldId id="273" r:id="rId35"/>
    <p:sldId id="268" r:id="rId36"/>
    <p:sldId id="266" r:id="rId37"/>
    <p:sldId id="282" r:id="rId38"/>
    <p:sldId id="275" r:id="rId39"/>
    <p:sldId id="277" r:id="rId40"/>
    <p:sldId id="278" r:id="rId41"/>
    <p:sldId id="284" r:id="rId4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54" y="1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-85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64"/>
    </p:cViewPr>
  </p:sorterViewPr>
  <p:notesViewPr>
    <p:cSldViewPr snapToGrid="0">
      <p:cViewPr varScale="1">
        <p:scale>
          <a:sx n="74" d="100"/>
          <a:sy n="74" d="100"/>
        </p:scale>
        <p:origin x="39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CF1614A-588D-D00E-AB21-BD8AB578D1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1DF412-11FF-9B99-75BE-07B061006C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BD61-698C-467C-878A-FDB0FB97D60B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1F3571-C55E-F4C6-A701-B29DA1641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46A60F-6C6F-4D33-D648-BF0660A10F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44750-2FD3-4D4D-9D96-495431CFAD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77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F723-671D-4CDD-9D87-A75CF559CDAB}" type="datetimeFigureOut">
              <a:rPr lang="fr-FR" smtClean="0"/>
              <a:t>21/11/2025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99ED-DDE7-4750-B121-C7D49AE411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8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hum.com/contac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2138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205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1423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C442F-5F43-241C-6D03-493C8A98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338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Entrée manuelle 2">
            <a:extLst>
              <a:ext uri="{FF2B5EF4-FFF2-40B4-BE49-F238E27FC236}">
                <a16:creationId xmlns:a16="http://schemas.microsoft.com/office/drawing/2014/main" id="{BDB4B93A-5DFB-B1E6-217F-1AA3FFC83002}"/>
              </a:ext>
            </a:extLst>
          </p:cNvPr>
          <p:cNvSpPr/>
          <p:nvPr userDrawn="1"/>
        </p:nvSpPr>
        <p:spPr>
          <a:xfrm flipH="1" flipV="1">
            <a:off x="0" y="0"/>
            <a:ext cx="6858000" cy="53235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45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45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45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45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Organigramme : Entrée manuelle 2">
            <a:extLst>
              <a:ext uri="{FF2B5EF4-FFF2-40B4-BE49-F238E27FC236}">
                <a16:creationId xmlns:a16="http://schemas.microsoft.com/office/drawing/2014/main" id="{5B5E1BA2-457E-8B29-D5EE-E2BF41AA080C}"/>
              </a:ext>
            </a:extLst>
          </p:cNvPr>
          <p:cNvSpPr/>
          <p:nvPr userDrawn="1"/>
        </p:nvSpPr>
        <p:spPr>
          <a:xfrm>
            <a:off x="0" y="5183688"/>
            <a:ext cx="6858000" cy="53235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45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45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45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45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84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nfant vérifiant sa taille">
            <a:extLst>
              <a:ext uri="{FF2B5EF4-FFF2-40B4-BE49-F238E27FC236}">
                <a16:creationId xmlns:a16="http://schemas.microsoft.com/office/drawing/2014/main" id="{339AE7E7-082E-ED1D-6205-4C20B7348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597"/>
            <a:ext cx="6858000" cy="4572000"/>
          </a:xfrm>
          <a:prstGeom prst="rect">
            <a:avLst/>
          </a:prstGeom>
        </p:spPr>
      </p:pic>
      <p:sp>
        <p:nvSpPr>
          <p:cNvPr id="3" name="Organigramme : Entrée manuelle 2">
            <a:extLst>
              <a:ext uri="{FF2B5EF4-FFF2-40B4-BE49-F238E27FC236}">
                <a16:creationId xmlns:a16="http://schemas.microsoft.com/office/drawing/2014/main" id="{BDB4B93A-5DFB-B1E6-217F-1AA3FFC83002}"/>
              </a:ext>
            </a:extLst>
          </p:cNvPr>
          <p:cNvSpPr/>
          <p:nvPr userDrawn="1"/>
        </p:nvSpPr>
        <p:spPr>
          <a:xfrm flipH="1" flipV="1">
            <a:off x="0" y="-501040"/>
            <a:ext cx="6858000" cy="48875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45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459 h 10000"/>
              <a:gd name="connsiteX0" fmla="*/ 0 w 10000"/>
              <a:gd name="connsiteY0" fmla="*/ 276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763 h 10000"/>
              <a:gd name="connsiteX0" fmla="*/ 0 w 10000"/>
              <a:gd name="connsiteY0" fmla="*/ 1944 h 9181"/>
              <a:gd name="connsiteX1" fmla="*/ 10000 w 10000"/>
              <a:gd name="connsiteY1" fmla="*/ 0 h 9181"/>
              <a:gd name="connsiteX2" fmla="*/ 10000 w 10000"/>
              <a:gd name="connsiteY2" fmla="*/ 9181 h 9181"/>
              <a:gd name="connsiteX3" fmla="*/ 0 w 10000"/>
              <a:gd name="connsiteY3" fmla="*/ 9181 h 9181"/>
              <a:gd name="connsiteX4" fmla="*/ 0 w 10000"/>
              <a:gd name="connsiteY4" fmla="*/ 1944 h 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181">
                <a:moveTo>
                  <a:pt x="0" y="1944"/>
                </a:moveTo>
                <a:lnTo>
                  <a:pt x="10000" y="0"/>
                </a:lnTo>
                <a:lnTo>
                  <a:pt x="10000" y="9181"/>
                </a:lnTo>
                <a:lnTo>
                  <a:pt x="0" y="9181"/>
                </a:lnTo>
                <a:lnTo>
                  <a:pt x="0" y="194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Entrée manuelle 2">
            <a:extLst>
              <a:ext uri="{FF2B5EF4-FFF2-40B4-BE49-F238E27FC236}">
                <a16:creationId xmlns:a16="http://schemas.microsoft.com/office/drawing/2014/main" id="{CB2BFF43-1882-C0FC-5D8F-A7ED49D52BB0}"/>
              </a:ext>
            </a:extLst>
          </p:cNvPr>
          <p:cNvSpPr/>
          <p:nvPr userDrawn="1"/>
        </p:nvSpPr>
        <p:spPr>
          <a:xfrm>
            <a:off x="-22716" y="6507605"/>
            <a:ext cx="6912284" cy="34168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45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459 h 10000"/>
              <a:gd name="connsiteX0" fmla="*/ 0 w 10000"/>
              <a:gd name="connsiteY0" fmla="*/ 276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763 h 10000"/>
              <a:gd name="connsiteX0" fmla="*/ 0 w 10000"/>
              <a:gd name="connsiteY0" fmla="*/ 1944 h 9181"/>
              <a:gd name="connsiteX1" fmla="*/ 10000 w 10000"/>
              <a:gd name="connsiteY1" fmla="*/ 0 h 9181"/>
              <a:gd name="connsiteX2" fmla="*/ 10000 w 10000"/>
              <a:gd name="connsiteY2" fmla="*/ 9181 h 9181"/>
              <a:gd name="connsiteX3" fmla="*/ 0 w 10000"/>
              <a:gd name="connsiteY3" fmla="*/ 9181 h 9181"/>
              <a:gd name="connsiteX4" fmla="*/ 0 w 10000"/>
              <a:gd name="connsiteY4" fmla="*/ 1944 h 9181"/>
              <a:gd name="connsiteX0" fmla="*/ 0 w 10000"/>
              <a:gd name="connsiteY0" fmla="*/ 290 h 8173"/>
              <a:gd name="connsiteX1" fmla="*/ 9984 w 10000"/>
              <a:gd name="connsiteY1" fmla="*/ 0 h 8173"/>
              <a:gd name="connsiteX2" fmla="*/ 10000 w 10000"/>
              <a:gd name="connsiteY2" fmla="*/ 8173 h 8173"/>
              <a:gd name="connsiteX3" fmla="*/ 0 w 10000"/>
              <a:gd name="connsiteY3" fmla="*/ 8173 h 8173"/>
              <a:gd name="connsiteX4" fmla="*/ 0 w 10000"/>
              <a:gd name="connsiteY4" fmla="*/ 290 h 8173"/>
              <a:gd name="connsiteX0" fmla="*/ 0 w 10031"/>
              <a:gd name="connsiteY0" fmla="*/ 4161 h 10000"/>
              <a:gd name="connsiteX1" fmla="*/ 10015 w 10031"/>
              <a:gd name="connsiteY1" fmla="*/ 0 h 10000"/>
              <a:gd name="connsiteX2" fmla="*/ 10031 w 10031"/>
              <a:gd name="connsiteY2" fmla="*/ 10000 h 10000"/>
              <a:gd name="connsiteX3" fmla="*/ 31 w 10031"/>
              <a:gd name="connsiteY3" fmla="*/ 10000 h 10000"/>
              <a:gd name="connsiteX4" fmla="*/ 0 w 10031"/>
              <a:gd name="connsiteY4" fmla="*/ 4161 h 10000"/>
              <a:gd name="connsiteX0" fmla="*/ 0 w 10015"/>
              <a:gd name="connsiteY0" fmla="*/ 3416 h 10000"/>
              <a:gd name="connsiteX1" fmla="*/ 9999 w 10015"/>
              <a:gd name="connsiteY1" fmla="*/ 0 h 10000"/>
              <a:gd name="connsiteX2" fmla="*/ 10015 w 10015"/>
              <a:gd name="connsiteY2" fmla="*/ 10000 h 10000"/>
              <a:gd name="connsiteX3" fmla="*/ 15 w 10015"/>
              <a:gd name="connsiteY3" fmla="*/ 10000 h 10000"/>
              <a:gd name="connsiteX4" fmla="*/ 0 w 10015"/>
              <a:gd name="connsiteY4" fmla="*/ 3416 h 10000"/>
              <a:gd name="connsiteX0" fmla="*/ 0 w 10015"/>
              <a:gd name="connsiteY0" fmla="*/ 3416 h 10000"/>
              <a:gd name="connsiteX1" fmla="*/ 9999 w 10015"/>
              <a:gd name="connsiteY1" fmla="*/ 0 h 10000"/>
              <a:gd name="connsiteX2" fmla="*/ 10015 w 10015"/>
              <a:gd name="connsiteY2" fmla="*/ 7550 h 10000"/>
              <a:gd name="connsiteX3" fmla="*/ 15 w 10015"/>
              <a:gd name="connsiteY3" fmla="*/ 10000 h 10000"/>
              <a:gd name="connsiteX4" fmla="*/ 0 w 10015"/>
              <a:gd name="connsiteY4" fmla="*/ 3416 h 10000"/>
              <a:gd name="connsiteX0" fmla="*/ 0 w 10038"/>
              <a:gd name="connsiteY0" fmla="*/ 3416 h 10000"/>
              <a:gd name="connsiteX1" fmla="*/ 9999 w 10038"/>
              <a:gd name="connsiteY1" fmla="*/ 0 h 10000"/>
              <a:gd name="connsiteX2" fmla="*/ 10038 w 10038"/>
              <a:gd name="connsiteY2" fmla="*/ 8594 h 10000"/>
              <a:gd name="connsiteX3" fmla="*/ 15 w 10038"/>
              <a:gd name="connsiteY3" fmla="*/ 10000 h 10000"/>
              <a:gd name="connsiteX4" fmla="*/ 0 w 10038"/>
              <a:gd name="connsiteY4" fmla="*/ 3416 h 10000"/>
              <a:gd name="connsiteX0" fmla="*/ 0 w 10038"/>
              <a:gd name="connsiteY0" fmla="*/ 3416 h 8594"/>
              <a:gd name="connsiteX1" fmla="*/ 9999 w 10038"/>
              <a:gd name="connsiteY1" fmla="*/ 0 h 8594"/>
              <a:gd name="connsiteX2" fmla="*/ 10038 w 10038"/>
              <a:gd name="connsiteY2" fmla="*/ 8594 h 8594"/>
              <a:gd name="connsiteX3" fmla="*/ 38 w 10038"/>
              <a:gd name="connsiteY3" fmla="*/ 8594 h 8594"/>
              <a:gd name="connsiteX4" fmla="*/ 0 w 10038"/>
              <a:gd name="connsiteY4" fmla="*/ 3416 h 8594"/>
              <a:gd name="connsiteX0" fmla="*/ 33 w 10033"/>
              <a:gd name="connsiteY0" fmla="*/ 3975 h 10000"/>
              <a:gd name="connsiteX1" fmla="*/ 9994 w 10033"/>
              <a:gd name="connsiteY1" fmla="*/ 0 h 10000"/>
              <a:gd name="connsiteX2" fmla="*/ 10033 w 10033"/>
              <a:gd name="connsiteY2" fmla="*/ 10000 h 10000"/>
              <a:gd name="connsiteX3" fmla="*/ 1 w 10033"/>
              <a:gd name="connsiteY3" fmla="*/ 10000 h 10000"/>
              <a:gd name="connsiteX4" fmla="*/ 33 w 10033"/>
              <a:gd name="connsiteY4" fmla="*/ 3975 h 10000"/>
              <a:gd name="connsiteX0" fmla="*/ 33 w 10033"/>
              <a:gd name="connsiteY0" fmla="*/ 3975 h 10000"/>
              <a:gd name="connsiteX1" fmla="*/ 9994 w 10033"/>
              <a:gd name="connsiteY1" fmla="*/ 0 h 10000"/>
              <a:gd name="connsiteX2" fmla="*/ 10033 w 10033"/>
              <a:gd name="connsiteY2" fmla="*/ 10000 h 10000"/>
              <a:gd name="connsiteX3" fmla="*/ 1 w 10033"/>
              <a:gd name="connsiteY3" fmla="*/ 10000 h 10000"/>
              <a:gd name="connsiteX4" fmla="*/ 33 w 10033"/>
              <a:gd name="connsiteY4" fmla="*/ 3975 h 10000"/>
              <a:gd name="connsiteX0" fmla="*/ 33 w 10041"/>
              <a:gd name="connsiteY0" fmla="*/ 3928 h 9953"/>
              <a:gd name="connsiteX1" fmla="*/ 10041 w 10041"/>
              <a:gd name="connsiteY1" fmla="*/ 0 h 9953"/>
              <a:gd name="connsiteX2" fmla="*/ 10033 w 10041"/>
              <a:gd name="connsiteY2" fmla="*/ 9953 h 9953"/>
              <a:gd name="connsiteX3" fmla="*/ 1 w 10041"/>
              <a:gd name="connsiteY3" fmla="*/ 9953 h 9953"/>
              <a:gd name="connsiteX4" fmla="*/ 33 w 10041"/>
              <a:gd name="connsiteY4" fmla="*/ 3928 h 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953">
                <a:moveTo>
                  <a:pt x="33" y="3928"/>
                </a:moveTo>
                <a:lnTo>
                  <a:pt x="10041" y="0"/>
                </a:lnTo>
                <a:cubicBezTo>
                  <a:pt x="10046" y="3878"/>
                  <a:pt x="10028" y="6075"/>
                  <a:pt x="10033" y="9953"/>
                </a:cubicBezTo>
                <a:lnTo>
                  <a:pt x="1" y="9953"/>
                </a:lnTo>
                <a:cubicBezTo>
                  <a:pt x="-9" y="7689"/>
                  <a:pt x="43" y="6192"/>
                  <a:pt x="33" y="392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37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>
            <a:extLst>
              <a:ext uri="{FF2B5EF4-FFF2-40B4-BE49-F238E27FC236}">
                <a16:creationId xmlns:a16="http://schemas.microsoft.com/office/drawing/2014/main" id="{AE46902B-A69E-B2EE-B637-CC5C8D0C111E}"/>
              </a:ext>
            </a:extLst>
          </p:cNvPr>
          <p:cNvSpPr/>
          <p:nvPr userDrawn="1"/>
        </p:nvSpPr>
        <p:spPr>
          <a:xfrm flipH="1" flipV="1">
            <a:off x="0" y="0"/>
            <a:ext cx="6858000" cy="1052186"/>
          </a:xfrm>
          <a:prstGeom prst="flowChartManualInp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33" y="109519"/>
            <a:ext cx="6248752" cy="616991"/>
          </a:xfrm>
        </p:spPr>
        <p:txBody>
          <a:bodyPr anchor="ctr">
            <a:no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8D9CF280-9E6D-3CE1-6F47-3F19218B0684}"/>
              </a:ext>
            </a:extLst>
          </p:cNvPr>
          <p:cNvSpPr/>
          <p:nvPr userDrawn="1"/>
        </p:nvSpPr>
        <p:spPr>
          <a:xfrm>
            <a:off x="0" y="8680537"/>
            <a:ext cx="6858000" cy="122621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14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1160365"/>
            <a:ext cx="6858000" cy="2311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Entrée manuelle 3">
            <a:extLst>
              <a:ext uri="{FF2B5EF4-FFF2-40B4-BE49-F238E27FC236}">
                <a16:creationId xmlns:a16="http://schemas.microsoft.com/office/drawing/2014/main" id="{AE46902B-A69E-B2EE-B637-CC5C8D0C111E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7866" y="1237221"/>
            <a:ext cx="2080638" cy="324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461" y="197201"/>
            <a:ext cx="5326546" cy="889477"/>
          </a:xfr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8794" y="1251215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8" name="Image 17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F35FD988-D963-7FEE-5210-1CEC0CE6B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8D9CF280-9E6D-3CE1-6F47-3F19218B0684}"/>
              </a:ext>
            </a:extLst>
          </p:cNvPr>
          <p:cNvSpPr/>
          <p:nvPr userDrawn="1"/>
        </p:nvSpPr>
        <p:spPr>
          <a:xfrm>
            <a:off x="0" y="9281553"/>
            <a:ext cx="7156796" cy="625194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6DCA39AC-78A9-7A6A-9630-F7222C5237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46809" y="9348746"/>
            <a:ext cx="552245" cy="527403"/>
          </a:xfrm>
        </p:spPr>
        <p:txBody>
          <a:bodyPr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0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0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7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6165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9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04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F7873A-DBC6-5760-FB63-7C1015032A80}"/>
              </a:ext>
            </a:extLst>
          </p:cNvPr>
          <p:cNvSpPr/>
          <p:nvPr userDrawn="1"/>
        </p:nvSpPr>
        <p:spPr>
          <a:xfrm>
            <a:off x="0" y="814395"/>
            <a:ext cx="6858000" cy="2657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Entrée manuelle 25">
            <a:extLst>
              <a:ext uri="{FF2B5EF4-FFF2-40B4-BE49-F238E27FC236}">
                <a16:creationId xmlns:a16="http://schemas.microsoft.com/office/drawing/2014/main" id="{657BE239-FCBF-5005-2AAE-8947AA99A939}"/>
              </a:ext>
            </a:extLst>
          </p:cNvPr>
          <p:cNvSpPr/>
          <p:nvPr userDrawn="1"/>
        </p:nvSpPr>
        <p:spPr>
          <a:xfrm flipH="1" flipV="1">
            <a:off x="0" y="0"/>
            <a:ext cx="6858000" cy="1487342"/>
          </a:xfrm>
          <a:prstGeom prst="flowChartManualIn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4B452-2FB4-8886-7DCC-773842E1E263}"/>
              </a:ext>
            </a:extLst>
          </p:cNvPr>
          <p:cNvSpPr/>
          <p:nvPr userDrawn="1"/>
        </p:nvSpPr>
        <p:spPr>
          <a:xfrm>
            <a:off x="146810" y="1219485"/>
            <a:ext cx="2080638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200" b="0" dirty="0">
                <a:latin typeface="Arial Narrow" panose="020B0606020202030204" pitchFamily="34" charset="0"/>
              </a:rPr>
              <a:t>REFERENCE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9985D-BA7D-2420-6CC6-2739830D362E}"/>
              </a:ext>
            </a:extLst>
          </p:cNvPr>
          <p:cNvSpPr/>
          <p:nvPr userDrawn="1"/>
        </p:nvSpPr>
        <p:spPr>
          <a:xfrm>
            <a:off x="0" y="3472070"/>
            <a:ext cx="2202844" cy="64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01633-B33E-4790-3BF0-0481E6A15EC1}"/>
              </a:ext>
            </a:extLst>
          </p:cNvPr>
          <p:cNvSpPr/>
          <p:nvPr userDrawn="1"/>
        </p:nvSpPr>
        <p:spPr>
          <a:xfrm>
            <a:off x="2340172" y="3657600"/>
            <a:ext cx="4298134" cy="3220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latin typeface="Arial Narrow" panose="020B0606020202030204" pitchFamily="34" charset="0"/>
              </a:rPr>
              <a:t>CONTENU DE LA 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A23CC-9479-DE2B-89F0-55A1DB590137}"/>
              </a:ext>
            </a:extLst>
          </p:cNvPr>
          <p:cNvSpPr/>
          <p:nvPr userDrawn="1"/>
        </p:nvSpPr>
        <p:spPr>
          <a:xfrm>
            <a:off x="137327" y="365425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DUREE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67D92-8137-B6DE-FD71-4A6E7CAEE141}"/>
              </a:ext>
            </a:extLst>
          </p:cNvPr>
          <p:cNvSpPr/>
          <p:nvPr userDrawn="1"/>
        </p:nvSpPr>
        <p:spPr>
          <a:xfrm>
            <a:off x="137326" y="4580483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NOMBRE DE PARTICIPANTS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5EFCB-9946-69F4-764F-C6E8E431FCD0}"/>
              </a:ext>
            </a:extLst>
          </p:cNvPr>
          <p:cNvSpPr/>
          <p:nvPr userDrawn="1"/>
        </p:nvSpPr>
        <p:spPr>
          <a:xfrm>
            <a:off x="137326" y="6420420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FONCTIONS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E60FE-A45A-C093-0F83-BA6AB3EB00B5}"/>
              </a:ext>
            </a:extLst>
          </p:cNvPr>
          <p:cNvSpPr/>
          <p:nvPr userDrawn="1"/>
        </p:nvSpPr>
        <p:spPr>
          <a:xfrm>
            <a:off x="132854" y="5500367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PREREQUIS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38" y="1669522"/>
            <a:ext cx="5671708" cy="1602446"/>
          </a:xfrm>
          <a:prstGeom prst="rect">
            <a:avLst/>
          </a:prstGeom>
        </p:spPr>
        <p:txBody>
          <a:bodyPr anchor="ctr"/>
          <a:lstStyle>
            <a:lvl1pPr marL="171450" indent="-171450" algn="l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200"/>
            </a:lvl1pPr>
            <a:lvl2pPr marL="628650" indent="-285750" algn="ctr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364437-553E-460F-B659-1EA11718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038" y="4053015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1B4FCBDD-506F-450B-B5DB-C8E3D06D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038" y="4962170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D295911-DEA1-4E9A-BFB8-162AFD7F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8" y="5892992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15CA14E-D907-4307-91A7-66B996960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038" y="6818732"/>
            <a:ext cx="1841500" cy="1523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72C8ACA-FB4A-44C7-ACEE-DC3387D473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606356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 sz="1100"/>
            </a:lvl1pPr>
            <a:lvl2pPr marL="5143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  <a:defRPr sz="1050"/>
            </a:lvl2pPr>
            <a:lvl3pPr>
              <a:buClr>
                <a:schemeClr val="accent2">
                  <a:lumMod val="50000"/>
                </a:schemeClr>
              </a:buCl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606E94-527E-4F07-8FDD-1D85C98142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7738" y="1233479"/>
            <a:ext cx="1725612" cy="3062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  <p:pic>
        <p:nvPicPr>
          <p:cNvPr id="19" name="Image 18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B86905BE-5AFB-CD0E-B445-8A8AF083C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83" y="2035202"/>
            <a:ext cx="889860" cy="8898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E33EB5-2389-9200-7C8F-ECFB10B7C007}"/>
              </a:ext>
            </a:extLst>
          </p:cNvPr>
          <p:cNvSpPr/>
          <p:nvPr userDrawn="1"/>
        </p:nvSpPr>
        <p:spPr>
          <a:xfrm>
            <a:off x="146810" y="8417924"/>
            <a:ext cx="1877212" cy="32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latin typeface="Arial Narrow" panose="020B0606020202030204" pitchFamily="34" charset="0"/>
              </a:rPr>
              <a:t>TARIF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8CF70A7E-7D66-05B5-14AD-A75A91046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4666" y="8808806"/>
            <a:ext cx="1841500" cy="397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28" name="Rectangle : avec coins arrondis en diagonale 27">
            <a:extLst>
              <a:ext uri="{FF2B5EF4-FFF2-40B4-BE49-F238E27FC236}">
                <a16:creationId xmlns:a16="http://schemas.microsoft.com/office/drawing/2014/main" id="{FB8F04A3-9BB5-1969-9DE7-46AAC041A7B9}"/>
              </a:ext>
            </a:extLst>
          </p:cNvPr>
          <p:cNvSpPr/>
          <p:nvPr userDrawn="1"/>
        </p:nvSpPr>
        <p:spPr>
          <a:xfrm>
            <a:off x="0" y="9281553"/>
            <a:ext cx="7156795" cy="62519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hlinkClick r:id="rId3"/>
            <a:extLst>
              <a:ext uri="{FF2B5EF4-FFF2-40B4-BE49-F238E27FC236}">
                <a16:creationId xmlns:a16="http://schemas.microsoft.com/office/drawing/2014/main" id="{FEB56860-A257-B0A7-0E68-9DC5233E1E3E}"/>
              </a:ext>
            </a:extLst>
          </p:cNvPr>
          <p:cNvSpPr txBox="1"/>
          <p:nvPr userDrawn="1"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D0B625A5-8B04-E5AE-FE9A-C76BF5572C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00C7164D-36FD-0E80-F96B-6C8DF777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Image 1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3E6779A5-27B8-060C-9E82-D89D57453B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" y="15631"/>
            <a:ext cx="1059824" cy="1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6860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6423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2588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8215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1645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680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6620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6C4B-180E-413C-816E-791243F421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61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7" r:id="rId13"/>
    <p:sldLayoutId id="2147483968" r:id="rId14"/>
    <p:sldLayoutId id="2147483964" r:id="rId15"/>
    <p:sldLayoutId id="2147483965" r:id="rId16"/>
    <p:sldLayoutId id="2147483966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ontact@excelhum.com" TargetMode="External"/><Relationship Id="rId4" Type="http://schemas.openxmlformats.org/officeDocument/2006/relationships/hyperlink" Target="http://www.excelhum.com/contac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ontact@excelhum.com" TargetMode="External"/><Relationship Id="rId4" Type="http://schemas.openxmlformats.org/officeDocument/2006/relationships/hyperlink" Target="http://www.excelhum.com/contac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excelhum.com/contac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ontact@excelhum.com" TargetMode="External"/><Relationship Id="rId4" Type="http://schemas.openxmlformats.org/officeDocument/2006/relationships/hyperlink" Target="http://www.excelhum.com/contac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ontact@excelhum.com" TargetMode="External"/><Relationship Id="rId4" Type="http://schemas.openxmlformats.org/officeDocument/2006/relationships/hyperlink" Target="http://www.excelhum.com/contac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ontact@excelhum.com" TargetMode="External"/><Relationship Id="rId4" Type="http://schemas.openxmlformats.org/officeDocument/2006/relationships/hyperlink" Target="http://www.excelhum.com/contac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xcelhum.c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xcelhum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xcelhum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ontact@excelhum.com" TargetMode="External"/><Relationship Id="rId4" Type="http://schemas.openxmlformats.org/officeDocument/2006/relationships/hyperlink" Target="http://www.excelhum.com/conta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mailto:contact@excelhum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excelhum.com/contact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DE4703C-3CFD-6A94-6AC2-DD98E23D4B13}"/>
              </a:ext>
            </a:extLst>
          </p:cNvPr>
          <p:cNvSpPr txBox="1"/>
          <p:nvPr/>
        </p:nvSpPr>
        <p:spPr>
          <a:xfrm>
            <a:off x="1118396" y="7797426"/>
            <a:ext cx="53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CATALOGUE</a:t>
            </a:r>
          </a:p>
          <a:p>
            <a:r>
              <a:rPr lang="fr-FR" sz="5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DES FORMATIONS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5B3AB0-8AAF-797C-FAFF-D5C5AA953E3D}"/>
              </a:ext>
            </a:extLst>
          </p:cNvPr>
          <p:cNvSpPr txBox="1"/>
          <p:nvPr/>
        </p:nvSpPr>
        <p:spPr>
          <a:xfrm>
            <a:off x="3773383" y="6616152"/>
            <a:ext cx="2893241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100% INTRA Présentiel ou distanciel</a:t>
            </a:r>
          </a:p>
        </p:txBody>
      </p:sp>
      <p:pic>
        <p:nvPicPr>
          <p:cNvPr id="6" name="Image 5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77E51449-84DA-285C-82E2-D4D7D91B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0" y="-129016"/>
            <a:ext cx="4455489" cy="10504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71FA82E-E124-62CE-ABDD-A918613A780F}"/>
              </a:ext>
            </a:extLst>
          </p:cNvPr>
          <p:cNvSpPr txBox="1"/>
          <p:nvPr/>
        </p:nvSpPr>
        <p:spPr>
          <a:xfrm>
            <a:off x="429628" y="1388517"/>
            <a:ext cx="59987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Former autrement. Performer durablement !</a:t>
            </a:r>
          </a:p>
        </p:txBody>
      </p:sp>
    </p:spTree>
    <p:extLst>
      <p:ext uri="{BB962C8B-B14F-4D97-AF65-F5344CB8AC3E}">
        <p14:creationId xmlns:p14="http://schemas.microsoft.com/office/powerpoint/2010/main" val="221631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7C4-91D6-48AA-9FD1-4FAA23207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Lean appliqué à la logistique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C5279E82-C3F5-D9B8-2C0A-5A5C98B62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meilleures pratiques Lean </a:t>
            </a:r>
            <a:r>
              <a:rPr lang="fr-FR"/>
              <a:t>en entrepôt</a:t>
            </a:r>
          </a:p>
          <a:p>
            <a:r>
              <a:rPr lang="fr-FR" dirty="0"/>
              <a:t>Eliminer les gaspillages dans l’entrepôt, réduire la surface actuelle occupée et le lead time, simplifier les flux, améliorer la productivité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F0F1D-1A3A-43C3-9C11-B8478015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B3663-B044-4783-86A0-F0AF37FB2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FA46968-2B46-11A4-74BC-634B4A8E5C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64B94C-664D-E5AA-5CF7-6813B8BE1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dirty="0"/>
              <a:t>Directeur et responsable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  <a:p>
            <a:r>
              <a:rPr lang="fr-FR" dirty="0"/>
              <a:t>Responsable projet Lean</a:t>
            </a:r>
          </a:p>
          <a:p>
            <a:r>
              <a:rPr lang="fr-FR" dirty="0"/>
              <a:t>Responsable d’entrepôt</a:t>
            </a:r>
          </a:p>
          <a:p>
            <a:r>
              <a:rPr lang="fr-FR" dirty="0"/>
              <a:t>Ingénieur et technicien logistique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AED00FB-6A11-CDDE-739A-D7562A68C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Analyser les flux</a:t>
            </a:r>
          </a:p>
          <a:p>
            <a:pPr lvl="1"/>
            <a:r>
              <a:rPr lang="fr-FR" dirty="0"/>
              <a:t>Exercice d’analyse de flux logistique</a:t>
            </a:r>
          </a:p>
          <a:p>
            <a:pPr lvl="1"/>
            <a:r>
              <a:rPr lang="fr-FR" dirty="0"/>
              <a:t>Valeur ajoutée et non-valeur ajoutée</a:t>
            </a:r>
          </a:p>
          <a:p>
            <a:r>
              <a:rPr lang="fr-FR" dirty="0"/>
              <a:t>Les 7 mudas (gaspillages) en entrepôt</a:t>
            </a:r>
          </a:p>
          <a:p>
            <a:r>
              <a:rPr lang="fr-FR" dirty="0"/>
              <a:t>Clarifier et simplifier les flux dans l’entrepôt</a:t>
            </a:r>
          </a:p>
          <a:p>
            <a:pPr lvl="1"/>
            <a:r>
              <a:rPr lang="fr-FR" dirty="0"/>
              <a:t>Réduire la complexité et recentrer le flux sur la création de valeur pour le client</a:t>
            </a:r>
          </a:p>
          <a:p>
            <a:pPr lvl="1"/>
            <a:r>
              <a:rPr lang="fr-FR" dirty="0"/>
              <a:t>Définir le fonctionnement cible de la chaîne logistique de l’entrepôt: réception, mises en stock, préparation de commandes, …</a:t>
            </a:r>
          </a:p>
          <a:p>
            <a:r>
              <a:rPr lang="fr-FR" dirty="0"/>
              <a:t>Méthodes et outils Lean pour optimiser les flux</a:t>
            </a:r>
          </a:p>
          <a:p>
            <a:pPr lvl="1"/>
            <a:r>
              <a:rPr lang="fr-FR" dirty="0"/>
              <a:t>Diagramme spaghetti, </a:t>
            </a:r>
          </a:p>
          <a:p>
            <a:pPr lvl="1"/>
            <a:r>
              <a:rPr lang="fr-FR" dirty="0"/>
              <a:t>5S,</a:t>
            </a:r>
          </a:p>
          <a:p>
            <a:pPr lvl="1"/>
            <a:r>
              <a:rPr lang="fr-FR" dirty="0" err="1"/>
              <a:t>Gemba</a:t>
            </a:r>
            <a:r>
              <a:rPr lang="fr-FR" dirty="0"/>
              <a:t> </a:t>
            </a:r>
            <a:r>
              <a:rPr lang="fr-FR" dirty="0" err="1"/>
              <a:t>walk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Management visuel de la performance,</a:t>
            </a:r>
          </a:p>
          <a:p>
            <a:pPr lvl="1"/>
            <a:r>
              <a:rPr lang="fr-FR" dirty="0"/>
              <a:t>Flow chart,</a:t>
            </a:r>
          </a:p>
          <a:p>
            <a:pPr lvl="1"/>
            <a:r>
              <a:rPr lang="fr-FR" dirty="0"/>
              <a:t>VSM,</a:t>
            </a:r>
          </a:p>
          <a:p>
            <a:pPr lvl="1"/>
            <a:r>
              <a:rPr lang="fr-FR" dirty="0"/>
              <a:t>PDCA,</a:t>
            </a:r>
          </a:p>
          <a:p>
            <a:pPr lvl="1"/>
            <a:r>
              <a:rPr lang="fr-FR" dirty="0"/>
              <a:t>…</a:t>
            </a:r>
          </a:p>
          <a:p>
            <a:r>
              <a:rPr lang="fr-FR" dirty="0"/>
              <a:t>Elaborer son plan d’actions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06BCCC3-8C43-1540-55D6-E29A501C0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F24_003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8ED3928-5B9B-3495-D606-C5EE81D700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8DD50E4-DB7A-19EF-4890-81FFC4B6C9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Graphique 5" descr="Architecture avec un remplissage uni">
            <a:extLst>
              <a:ext uri="{FF2B5EF4-FFF2-40B4-BE49-F238E27FC236}">
                <a16:creationId xmlns:a16="http://schemas.microsoft.com/office/drawing/2014/main" id="{68597BC0-C9C1-F62A-522C-A4435E8B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4C045619-97ED-5FA4-7961-7A1F9169C093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634E69-9985-C79A-3D3D-3C80CC613E13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5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4066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Bonnes pratiques de pilotage d’un chantier de progrès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Fournir les bons réflexes de pilotage d’un chantier de progrès</a:t>
            </a:r>
          </a:p>
          <a:p>
            <a:r>
              <a:rPr lang="fr-FR" dirty="0"/>
              <a:t>Initialiser la phase de préparation de vos futurs chantiers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Aucun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Futur pilote ou copilote d’un chantier de progrès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8BFFEDCF-FF31-4215-AAC9-F3007F5131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dirty="0"/>
              <a:t>Théorie:</a:t>
            </a:r>
          </a:p>
          <a:p>
            <a:pPr lvl="1"/>
            <a:r>
              <a:rPr lang="fr-FR" dirty="0"/>
              <a:t>Les principes du pilotage de chantier</a:t>
            </a:r>
          </a:p>
          <a:p>
            <a:pPr lvl="1"/>
            <a:r>
              <a:rPr lang="fr-FR" dirty="0"/>
              <a:t>Les rôles au sein d’une équipe de pilotage (parrain, pilote, copilote)</a:t>
            </a:r>
          </a:p>
          <a:p>
            <a:pPr lvl="1"/>
            <a:r>
              <a:rPr lang="fr-FR" dirty="0"/>
              <a:t>Les missions de l ’équipe de pilotage</a:t>
            </a:r>
          </a:p>
          <a:p>
            <a:pPr lvl="1"/>
            <a:r>
              <a:rPr lang="fr-FR" dirty="0"/>
              <a:t>Les différents temps d’un chantier (avant, pendant, après)</a:t>
            </a:r>
          </a:p>
          <a:p>
            <a:pPr lvl="1"/>
            <a:r>
              <a:rPr lang="fr-FR" dirty="0"/>
              <a:t>Les outils de pilotage d’un chantier (planning, plan d’actions, analyse de risque)</a:t>
            </a:r>
          </a:p>
          <a:p>
            <a:pPr lvl="1"/>
            <a:r>
              <a:rPr lang="fr-FR" dirty="0"/>
              <a:t>Les bonnes pratiques d’utilisation d’un plan d’actions</a:t>
            </a:r>
          </a:p>
          <a:p>
            <a:pPr lvl="1"/>
            <a:r>
              <a:rPr lang="fr-FR" dirty="0"/>
              <a:t>La communication autour d’un chantier (réunion de lancement, clôture, …)</a:t>
            </a:r>
          </a:p>
          <a:p>
            <a:pPr lvl="1"/>
            <a:r>
              <a:rPr lang="fr-FR" dirty="0"/>
              <a:t>Le retour d’expérience en fin de chantier</a:t>
            </a:r>
          </a:p>
          <a:p>
            <a:endParaRPr lang="fr-FR" dirty="0"/>
          </a:p>
          <a:p>
            <a:r>
              <a:rPr lang="fr-FR" dirty="0"/>
              <a:t>Pratique:</a:t>
            </a:r>
          </a:p>
          <a:p>
            <a:pPr lvl="1"/>
            <a:r>
              <a:rPr lang="fr-FR" dirty="0"/>
              <a:t>Ebauche du planning de progrès du chantier de chaque participant</a:t>
            </a:r>
          </a:p>
          <a:p>
            <a:pPr lvl="1"/>
            <a:r>
              <a:rPr lang="fr-FR" dirty="0"/>
              <a:t>Elaboration de la liste des actions à réaliser durant la phase préparatoire</a:t>
            </a:r>
          </a:p>
          <a:p>
            <a:pPr lvl="1"/>
            <a:endParaRPr lang="fr-FR" dirty="0"/>
          </a:p>
          <a:p>
            <a:r>
              <a:rPr lang="fr-FR" dirty="0"/>
              <a:t>Eléments mis à disposition:</a:t>
            </a:r>
          </a:p>
          <a:p>
            <a:pPr lvl="1"/>
            <a:r>
              <a:rPr lang="fr-FR" dirty="0"/>
              <a:t>Support de formation</a:t>
            </a:r>
          </a:p>
          <a:p>
            <a:pPr lvl="1"/>
            <a:r>
              <a:rPr lang="fr-FR" dirty="0"/>
              <a:t>Kit d’animation:</a:t>
            </a:r>
          </a:p>
          <a:p>
            <a:pPr lvl="2"/>
            <a:r>
              <a:rPr lang="fr-FR" dirty="0"/>
              <a:t>planning,</a:t>
            </a:r>
          </a:p>
          <a:p>
            <a:pPr lvl="2"/>
            <a:r>
              <a:rPr lang="fr-FR" dirty="0"/>
              <a:t>plan d’actions,</a:t>
            </a:r>
          </a:p>
          <a:p>
            <a:pPr lvl="2"/>
            <a:r>
              <a:rPr lang="fr-FR" dirty="0"/>
              <a:t>trame réunion de lancement et clôture</a:t>
            </a:r>
          </a:p>
          <a:p>
            <a:pPr lvl="2"/>
            <a:r>
              <a:rPr lang="fr-FR" dirty="0"/>
              <a:t>…</a:t>
            </a:r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5D51C6A-9474-4CBF-BECB-C8CF3189D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E78D45E-0658-470D-71D7-AC8C34DD53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 pour 1 groupe (hors frais de déplacement)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FDAB50E5-98C4-0A54-3F43-A54206DACBC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7" name="Graphique 16" descr="Architecture avec un remplissage uni">
            <a:extLst>
              <a:ext uri="{FF2B5EF4-FFF2-40B4-BE49-F238E27FC236}">
                <a16:creationId xmlns:a16="http://schemas.microsoft.com/office/drawing/2014/main" id="{F0881A62-03BA-95EF-6567-794842B7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19" name="Graphique 18" descr="Internet avec un remplissage uni">
            <a:extLst>
              <a:ext uri="{FF2B5EF4-FFF2-40B4-BE49-F238E27FC236}">
                <a16:creationId xmlns:a16="http://schemas.microsoft.com/office/drawing/2014/main" id="{A0C772A1-CB6A-0C7B-85D7-CB969E516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5" name="ZoneTexte 4">
            <a:hlinkClick r:id="rId6"/>
            <a:extLst>
              <a:ext uri="{FF2B5EF4-FFF2-40B4-BE49-F238E27FC236}">
                <a16:creationId xmlns:a16="http://schemas.microsoft.com/office/drawing/2014/main" id="{FBD0DCEF-E3C4-B074-AC67-18C1DD34A601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8A6E99-2A56-C197-4438-7F0009DBC183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3033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CDA1B-D7A2-4644-B5E3-1263CB346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VSM: réduire les délais en simplifiant les flux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3D4874-E54E-4D0F-9F43-B04028895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Savoir construire une visualisation globale de vos flux</a:t>
            </a:r>
          </a:p>
          <a:p>
            <a:r>
              <a:rPr lang="fr-FR" dirty="0"/>
              <a:t>Pouvoir identifier les sources de progrès dans votre organisation</a:t>
            </a:r>
          </a:p>
          <a:p>
            <a:r>
              <a:rPr lang="fr-FR" dirty="0"/>
              <a:t>Pouvoir définir les priorités, construire et piloter le plan de progrès</a:t>
            </a:r>
          </a:p>
          <a:p>
            <a:r>
              <a:rPr lang="fr-FR" dirty="0"/>
              <a:t>Connaître les conditions de réussite d'une VSM</a:t>
            </a:r>
          </a:p>
          <a:p>
            <a:r>
              <a:rPr lang="fr-FR" dirty="0"/>
              <a:t>Savoir utiliser la VSM comme un vecteur d'implication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79EA3E-E3BC-45B7-B244-6E99541D6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71D4DF-4E15-4FD7-BC1B-41922947E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4744836-83C1-430D-BD97-9056487EF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4630CC-69B1-4329-85F0-902A289271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  <a:p>
            <a:r>
              <a:rPr lang="fr-FR" dirty="0"/>
              <a:t>Méthode</a:t>
            </a:r>
          </a:p>
          <a:p>
            <a:r>
              <a:rPr lang="fr-FR" dirty="0"/>
              <a:t>Production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718D7C-66E1-4ECC-AA3F-A5EC485CCF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4828906"/>
          </a:xfrm>
        </p:spPr>
        <p:txBody>
          <a:bodyPr/>
          <a:lstStyle/>
          <a:p>
            <a:r>
              <a:rPr lang="fr-FR" dirty="0"/>
              <a:t>Présentation de la VSM</a:t>
            </a:r>
          </a:p>
          <a:p>
            <a:pPr lvl="1"/>
            <a:r>
              <a:rPr lang="fr-FR" dirty="0"/>
              <a:t>Rappel des Principes et les Concepts du Lean</a:t>
            </a:r>
          </a:p>
          <a:p>
            <a:pPr lvl="1"/>
            <a:r>
              <a:rPr lang="fr-FR" dirty="0"/>
              <a:t>Les étapes de la VSM</a:t>
            </a:r>
          </a:p>
          <a:p>
            <a:pPr lvl="1"/>
            <a:r>
              <a:rPr lang="fr-FR" dirty="0"/>
              <a:t>Les cas d'utilisation de la VSM dans l'industrie</a:t>
            </a:r>
          </a:p>
          <a:p>
            <a:pPr lvl="1"/>
            <a:r>
              <a:rPr lang="fr-FR" dirty="0"/>
              <a:t>Fonctionnement de l’outil : la force du management visuel</a:t>
            </a:r>
          </a:p>
          <a:p>
            <a:endParaRPr lang="fr-FR" dirty="0"/>
          </a:p>
          <a:p>
            <a:r>
              <a:rPr lang="fr-FR" dirty="0"/>
              <a:t>La mise en place d’une VSM</a:t>
            </a:r>
          </a:p>
          <a:p>
            <a:pPr lvl="1"/>
            <a:r>
              <a:rPr lang="fr-FR" dirty="0"/>
              <a:t>Préparation d’une VSM</a:t>
            </a:r>
          </a:p>
          <a:p>
            <a:pPr lvl="1"/>
            <a:r>
              <a:rPr lang="fr-FR" dirty="0"/>
              <a:t>Construction d’une VSM « état actuel »</a:t>
            </a:r>
          </a:p>
          <a:p>
            <a:endParaRPr lang="fr-FR" dirty="0"/>
          </a:p>
          <a:p>
            <a:r>
              <a:rPr lang="fr-FR" dirty="0"/>
              <a:t>L’analyse et l’utilisation d’une VSM</a:t>
            </a:r>
          </a:p>
          <a:p>
            <a:pPr lvl="1"/>
            <a:r>
              <a:rPr lang="fr-FR" dirty="0"/>
              <a:t>Rappel des concepts et outils VA / Muda, JAT (flux, kanban, </a:t>
            </a:r>
            <a:r>
              <a:rPr lang="fr-FR" dirty="0" err="1"/>
              <a:t>takt</a:t>
            </a:r>
            <a:r>
              <a:rPr lang="fr-FR" dirty="0"/>
              <a:t> time, cadencement), Qualité, TPM, SMED, 5S, Standards</a:t>
            </a:r>
          </a:p>
          <a:p>
            <a:pPr lvl="1"/>
            <a:r>
              <a:rPr lang="fr-FR" dirty="0"/>
              <a:t>Identification des sources de progrès à partir de la VSM état actuel</a:t>
            </a:r>
          </a:p>
          <a:p>
            <a:endParaRPr lang="fr-FR" dirty="0"/>
          </a:p>
          <a:p>
            <a:r>
              <a:rPr lang="fr-FR" dirty="0"/>
              <a:t>Elaboration de la VSD (Value Stream Design)</a:t>
            </a:r>
          </a:p>
          <a:p>
            <a:pPr lvl="1"/>
            <a:r>
              <a:rPr lang="fr-FR" dirty="0"/>
              <a:t>De la VSD au plan de progrès structuré</a:t>
            </a:r>
          </a:p>
          <a:p>
            <a:pPr lvl="1"/>
            <a:endParaRPr lang="fr-FR" dirty="0"/>
          </a:p>
          <a:p>
            <a:r>
              <a:rPr lang="fr-FR" dirty="0"/>
              <a:t>Les facteurs clefs de réussite d’un chantier VSM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8AF0D34-EF3A-42AF-9E70-0CD3FE7C21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F19_003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FBF3F2A-BF61-795E-645C-40F9D5093F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71B2CDC-3AC3-AA33-EC8C-D6588F3AB0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2EF0AB79-EADC-4874-D01D-5961D304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27646F69-0F96-E6F9-3277-B5D046C17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2A6688E1-7B1B-0EC0-C566-69F2A6B19F0D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DFB6DB-6B5A-A8E6-AE98-26E37CB13939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8938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C91D5-E77D-4C05-88B6-634ABEDC1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TRS: optimiser la performance d’un équipement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DDFA78-8E98-4DF3-9FAC-52507B15A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Calculer le TRS, identifier les pièges à éviter, mettre en évidence les sources de pertes</a:t>
            </a:r>
          </a:p>
          <a:p>
            <a:r>
              <a:rPr lang="fr-FR" dirty="0"/>
              <a:t>Choisir les outils d’amélioration du TRS en fonction des sources de pertes</a:t>
            </a:r>
          </a:p>
          <a:p>
            <a:r>
              <a:rPr lang="fr-FR" dirty="0"/>
              <a:t>Assurer l’appropriation du suivi de l’indicateur par les opérationnels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7C1DD5-1B68-4A0C-A612-CC8C0B076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162BBB-66E6-4119-9B72-9738ECA3A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A2C91F3-21D1-4BDC-9AB8-19C8773605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D597FA-E26C-479C-94AD-FF200224F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Production</a:t>
            </a:r>
          </a:p>
          <a:p>
            <a:r>
              <a:rPr lang="fr-FR" dirty="0"/>
              <a:t>Maintenance</a:t>
            </a:r>
          </a:p>
          <a:p>
            <a:r>
              <a:rPr lang="fr-FR" dirty="0"/>
              <a:t>Méthode</a:t>
            </a:r>
          </a:p>
          <a:p>
            <a:r>
              <a:rPr lang="fr-FR" dirty="0"/>
              <a:t>Amélioration continue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14E44D-54CB-4CA5-B08B-4337643CE9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Introduction au TRS (Taux de Rendement Synthétique)</a:t>
            </a:r>
          </a:p>
          <a:p>
            <a:pPr lvl="1"/>
            <a:r>
              <a:rPr lang="fr-FR" dirty="0"/>
              <a:t>TRS et TPM</a:t>
            </a:r>
          </a:p>
          <a:p>
            <a:pPr lvl="1"/>
            <a:r>
              <a:rPr lang="fr-FR" dirty="0"/>
              <a:t>Le TRS et les outils d’amélioration continue</a:t>
            </a:r>
          </a:p>
          <a:p>
            <a:pPr lvl="1"/>
            <a:r>
              <a:rPr lang="fr-FR" dirty="0"/>
              <a:t>Définition du TRS</a:t>
            </a:r>
          </a:p>
          <a:p>
            <a:pPr lvl="1"/>
            <a:r>
              <a:rPr lang="fr-FR" dirty="0"/>
              <a:t>Objectifs et enjeux du TRS</a:t>
            </a:r>
          </a:p>
          <a:p>
            <a:pPr lvl="1"/>
            <a:endParaRPr lang="fr-FR" dirty="0"/>
          </a:p>
          <a:p>
            <a:r>
              <a:rPr lang="fr-FR" dirty="0"/>
              <a:t>Le calcul du TRS / TRG</a:t>
            </a:r>
          </a:p>
          <a:p>
            <a:pPr lvl="1"/>
            <a:r>
              <a:rPr lang="fr-FR" dirty="0"/>
              <a:t>Mode de calcul du TRS</a:t>
            </a:r>
          </a:p>
          <a:p>
            <a:pPr lvl="1"/>
            <a:r>
              <a:rPr lang="fr-FR" dirty="0"/>
              <a:t>Mode de calcul du TRG (Taux de Rendement Global)</a:t>
            </a:r>
          </a:p>
          <a:p>
            <a:pPr lvl="1"/>
            <a:r>
              <a:rPr lang="fr-FR" dirty="0"/>
              <a:t>Comment et où installer la mesure du TRS?</a:t>
            </a:r>
          </a:p>
          <a:p>
            <a:pPr lvl="1"/>
            <a:endParaRPr lang="fr-FR" dirty="0"/>
          </a:p>
          <a:p>
            <a:r>
              <a:rPr lang="fr-FR" dirty="0"/>
              <a:t>L’exploitation et l’animation du TRS / TRG</a:t>
            </a:r>
          </a:p>
          <a:p>
            <a:pPr lvl="1"/>
            <a:r>
              <a:rPr lang="fr-FR" dirty="0"/>
              <a:t>Les sources de pertes &amp; leur analyse</a:t>
            </a:r>
          </a:p>
          <a:p>
            <a:pPr lvl="1"/>
            <a:r>
              <a:rPr lang="fr-FR" dirty="0"/>
              <a:t>Comment améliorer le TRS / TRG ?</a:t>
            </a:r>
          </a:p>
          <a:p>
            <a:pPr lvl="1"/>
            <a:r>
              <a:rPr lang="fr-FR" dirty="0"/>
              <a:t>Les pièges à éviter</a:t>
            </a:r>
          </a:p>
          <a:p>
            <a:endParaRPr lang="fr-FR" dirty="0"/>
          </a:p>
          <a:p>
            <a:r>
              <a:rPr lang="fr-FR" dirty="0"/>
              <a:t>Exercices d’application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34F0088-9C83-4158-BEFB-F2A807563D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F19_007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4508457-8845-D36E-ACC3-7832D68919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03424DC8-A79B-A246-2BCA-383305F237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F5808FA2-0892-0E4F-BE6A-EBD21F28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9349CD84-58B9-2D5D-F427-B50F7042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EE02677E-96E0-900B-2F8C-E1D25C001718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054113-9E0F-1FA7-B3C6-05770DF78779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170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SMED: réduire les temps de changement de série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Connaître les principes et l’utilité de l’outil SMED</a:t>
            </a:r>
          </a:p>
          <a:p>
            <a:r>
              <a:rPr lang="fr-FR" dirty="0"/>
              <a:t>Savoir comment répondre aux besoins accrus de flexibilité</a:t>
            </a:r>
          </a:p>
          <a:p>
            <a:r>
              <a:rPr lang="fr-FR" dirty="0"/>
              <a:t>Connaître les étapes et techniques de la méthode SMED</a:t>
            </a:r>
          </a:p>
          <a:p>
            <a:r>
              <a:rPr lang="fr-FR" dirty="0"/>
              <a:t>Savoir comment appliquer le SMED à tous types d’équipements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Production</a:t>
            </a:r>
          </a:p>
          <a:p>
            <a:r>
              <a:rPr lang="fr-FR" dirty="0"/>
              <a:t>Maintenance</a:t>
            </a:r>
          </a:p>
          <a:p>
            <a:r>
              <a:rPr lang="fr-FR" dirty="0"/>
              <a:t>Méthode</a:t>
            </a:r>
          </a:p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  <a:p>
            <a:r>
              <a:rPr lang="fr-FR" dirty="0"/>
              <a:t>Amélioration Continue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041F414-42C2-49D7-AB63-2DE5FCBAB2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Sur la base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les stagiaires vont découvrir et mettre en pratique la méthode SMED. L’étude de cas permettra de découvrir:</a:t>
            </a:r>
          </a:p>
          <a:p>
            <a:endParaRPr lang="fr-FR" dirty="0"/>
          </a:p>
          <a:p>
            <a:r>
              <a:rPr lang="fr-FR" dirty="0"/>
              <a:t>Les effets positifs directs et indirects suite à la réalisation d’un SMED</a:t>
            </a:r>
          </a:p>
          <a:p>
            <a:endParaRPr lang="fr-FR" dirty="0"/>
          </a:p>
          <a:p>
            <a:r>
              <a:rPr lang="fr-FR" dirty="0"/>
              <a:t>Les 4 étapes de la méthode SMED:</a:t>
            </a:r>
          </a:p>
          <a:p>
            <a:pPr lvl="1"/>
            <a:r>
              <a:rPr lang="fr-FR" dirty="0"/>
              <a:t>Identifier</a:t>
            </a:r>
          </a:p>
          <a:p>
            <a:pPr lvl="1"/>
            <a:r>
              <a:rPr lang="fr-FR" dirty="0"/>
              <a:t>Extraire</a:t>
            </a:r>
          </a:p>
          <a:p>
            <a:pPr lvl="1"/>
            <a:r>
              <a:rPr lang="fr-FR" dirty="0"/>
              <a:t>Convertir</a:t>
            </a:r>
          </a:p>
          <a:p>
            <a:pPr lvl="1"/>
            <a:r>
              <a:rPr lang="fr-FR" dirty="0"/>
              <a:t>Réduire</a:t>
            </a:r>
          </a:p>
          <a:p>
            <a:pPr lvl="1"/>
            <a:endParaRPr lang="fr-FR" dirty="0"/>
          </a:p>
          <a:p>
            <a:r>
              <a:rPr lang="fr-FR" dirty="0"/>
              <a:t>Les prérequis pour réussir un SMED</a:t>
            </a:r>
          </a:p>
          <a:p>
            <a:endParaRPr lang="fr-FR" dirty="0"/>
          </a:p>
          <a:p>
            <a:r>
              <a:rPr lang="fr-FR" dirty="0"/>
              <a:t>La rentabilité des actions découlant d’une action SMED</a:t>
            </a:r>
          </a:p>
          <a:p>
            <a:endParaRPr lang="fr-FR" dirty="0"/>
          </a:p>
          <a:p>
            <a:r>
              <a:rPr lang="fr-FR" dirty="0"/>
              <a:t>La mise en place du management visuel pour animer un SMED</a:t>
            </a:r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C2D5831-F45F-4912-8E02-5457E354B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F19_001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C4B3E0B-52E4-AE8D-C11F-3919DEEB41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40" name="Espace réservé du numéro de diapositive 39">
            <a:extLst>
              <a:ext uri="{FF2B5EF4-FFF2-40B4-BE49-F238E27FC236}">
                <a16:creationId xmlns:a16="http://schemas.microsoft.com/office/drawing/2014/main" id="{14E2689D-5EED-A8B8-1123-4A6A5F1C8C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7" name="Graphique 26" descr="Architecture avec un remplissage uni">
            <a:extLst>
              <a:ext uri="{FF2B5EF4-FFF2-40B4-BE49-F238E27FC236}">
                <a16:creationId xmlns:a16="http://schemas.microsoft.com/office/drawing/2014/main" id="{49DE6E4F-8234-940A-DA08-CD83A4DE3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9" name="Graphique 28" descr="Internet avec un remplissage uni">
            <a:extLst>
              <a:ext uri="{FF2B5EF4-FFF2-40B4-BE49-F238E27FC236}">
                <a16:creationId xmlns:a16="http://schemas.microsoft.com/office/drawing/2014/main" id="{D006BBE9-2A0C-8922-1A3F-CF7A42927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5" name="ZoneTexte 4">
            <a:hlinkClick r:id="rId6"/>
            <a:extLst>
              <a:ext uri="{FF2B5EF4-FFF2-40B4-BE49-F238E27FC236}">
                <a16:creationId xmlns:a16="http://schemas.microsoft.com/office/drawing/2014/main" id="{3B4ABDB2-D760-B859-1B1E-45FDE89EA550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47C1B6-7E16-BDA8-54F3-4157026827B1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8378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CEDAC: résoudre les problèmes terrain sur le terrain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Utiliser un outil simple, visuel s’appuyant sur l’Ishikawa (diagramme causes  effet) pour analyser les causes des dysfonctionnements de manière participative</a:t>
            </a:r>
          </a:p>
          <a:p>
            <a:r>
              <a:rPr lang="fr-FR" dirty="0"/>
              <a:t>Mener une action collective de recherche des causes et des solutions à des problèmes, directement sur le terrain par le personnel vivant les problèmes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6E08B59-87C3-4C82-AE1C-DF30C308EF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Le CEDAC (Cause &amp; </a:t>
            </a:r>
            <a:r>
              <a:rPr lang="fr-FR" dirty="0" err="1"/>
              <a:t>Effect</a:t>
            </a:r>
            <a:r>
              <a:rPr lang="fr-FR" dirty="0"/>
              <a:t> Diagram </a:t>
            </a:r>
            <a:r>
              <a:rPr lang="fr-FR" dirty="0" err="1"/>
              <a:t>with</a:t>
            </a:r>
            <a:r>
              <a:rPr lang="fr-FR" dirty="0"/>
              <a:t> Addition of </a:t>
            </a:r>
            <a:r>
              <a:rPr lang="fr-FR" dirty="0" err="1"/>
              <a:t>Cards</a:t>
            </a:r>
            <a:r>
              <a:rPr lang="fr-FR" dirty="0"/>
              <a:t> Utilités du CEDAC)  dans la résolution de problèmes</a:t>
            </a:r>
          </a:p>
          <a:p>
            <a:pPr lvl="1"/>
            <a:r>
              <a:rPr lang="fr-FR" dirty="0"/>
              <a:t>Pour quel type de problème</a:t>
            </a:r>
          </a:p>
          <a:p>
            <a:pPr lvl="1"/>
            <a:r>
              <a:rPr lang="fr-FR" dirty="0"/>
              <a:t>Les fondamentaux sur le diagramme de causes à effets Ishikawa, 5 pourquoi, 5M</a:t>
            </a:r>
          </a:p>
          <a:p>
            <a:endParaRPr lang="fr-FR" dirty="0"/>
          </a:p>
          <a:p>
            <a:r>
              <a:rPr lang="fr-FR" dirty="0"/>
              <a:t>Le fonctionnement du CEDAC</a:t>
            </a:r>
          </a:p>
          <a:p>
            <a:pPr lvl="1"/>
            <a:r>
              <a:rPr lang="fr-FR" dirty="0"/>
              <a:t>Les règles de mise en place d'un CEDAC</a:t>
            </a:r>
          </a:p>
          <a:p>
            <a:pPr lvl="1"/>
            <a:r>
              <a:rPr lang="fr-FR" dirty="0"/>
              <a:t>Les principes de fonctionnement</a:t>
            </a:r>
          </a:p>
          <a:p>
            <a:pPr lvl="1"/>
            <a:r>
              <a:rPr lang="fr-FR" dirty="0"/>
              <a:t>La logique visuelle et les codes</a:t>
            </a:r>
          </a:p>
          <a:p>
            <a:endParaRPr lang="fr-FR" dirty="0"/>
          </a:p>
          <a:p>
            <a:r>
              <a:rPr lang="fr-FR" dirty="0"/>
              <a:t>L'animation visuel du CEDAC</a:t>
            </a:r>
          </a:p>
          <a:p>
            <a:pPr lvl="1"/>
            <a:r>
              <a:rPr lang="fr-FR" dirty="0"/>
              <a:t>Lancement d’un chantier CEDAC</a:t>
            </a:r>
          </a:p>
          <a:p>
            <a:pPr lvl="1"/>
            <a:r>
              <a:rPr lang="fr-FR" dirty="0"/>
              <a:t>Déroulement et rythme d'un CEDAC</a:t>
            </a:r>
          </a:p>
          <a:p>
            <a:pPr lvl="1"/>
            <a:r>
              <a:rPr lang="fr-FR" dirty="0"/>
              <a:t>Les filtres à opérer sur les solutions émises</a:t>
            </a:r>
          </a:p>
          <a:p>
            <a:pPr lvl="1"/>
            <a:r>
              <a:rPr lang="fr-FR" dirty="0"/>
              <a:t>Le périmètre et les limites de l'outil</a:t>
            </a:r>
          </a:p>
          <a:p>
            <a:pPr lvl="1"/>
            <a:r>
              <a:rPr lang="fr-FR" dirty="0"/>
              <a:t>Les actions à déployer et le suivi</a:t>
            </a:r>
          </a:p>
          <a:p>
            <a:pPr lvl="1"/>
            <a:r>
              <a:rPr lang="fr-FR" dirty="0"/>
              <a:t>La gestion du plan d’actions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3D0A744-A5FB-4233-B349-5B4C665C08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F6F5022-BDD1-F000-7D7A-6D77F13EDB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FCE29606-80D6-C30E-F212-7EAE1D9E2B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A66106E9-BE78-2E5B-5024-7001E4F76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4" name="Graphique 3" descr="Internet avec un remplissage uni">
            <a:extLst>
              <a:ext uri="{FF2B5EF4-FFF2-40B4-BE49-F238E27FC236}">
                <a16:creationId xmlns:a16="http://schemas.microsoft.com/office/drawing/2014/main" id="{B75DAD8E-9DC4-07BD-5836-9AF8754AA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6" name="ZoneTexte 5">
            <a:hlinkClick r:id="rId6"/>
            <a:extLst>
              <a:ext uri="{FF2B5EF4-FFF2-40B4-BE49-F238E27FC236}">
                <a16:creationId xmlns:a16="http://schemas.microsoft.com/office/drawing/2014/main" id="{6253151C-BA62-7068-1C06-784627E2748B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EBE121-6B6A-DF2E-9802-92307FC2E2F9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2453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B8E50-A614-4B8C-B1F2-AAC5CC8AA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« Tuer » les pannes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BD729E-C632-4DB5-81BF-D873D1AFD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Maitriser un processus simple et efficace pour supprimer les pannes et fiabiliser le fonctionnement des équipements</a:t>
            </a:r>
          </a:p>
          <a:p>
            <a:r>
              <a:rPr lang="fr-FR" dirty="0"/>
              <a:t>Savoir élaborer un plan d’actions d’amélioration (moyen terme) pour éviter qu’une panne se reproduise</a:t>
            </a:r>
          </a:p>
          <a:p>
            <a:r>
              <a:rPr lang="fr-FR" dirty="0"/>
              <a:t>Savoir élaborer un plan d’actions efficace afin de réduire le temps d’immobilisation d’un équipement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F215FB-5511-4D05-9A1B-03D21A44B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5B9D14-C766-4FA4-874D-FAAB71056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375879-E5B5-4B9B-A8E0-9984DF18E5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B0EBE-BF84-48FB-96D2-FBAD52E47F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Maintenance</a:t>
            </a:r>
          </a:p>
          <a:p>
            <a:r>
              <a:rPr lang="fr-FR" dirty="0"/>
              <a:t>Méthode</a:t>
            </a:r>
          </a:p>
          <a:p>
            <a:r>
              <a:rPr lang="fr-FR" dirty="0"/>
              <a:t>Production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437A86-533F-43DD-AB49-97AC4D217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Sur la base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les stagiaires vont découvrir et mettre en pratique une méthodologie pour « tuer » les pannes</a:t>
            </a:r>
          </a:p>
          <a:p>
            <a:endParaRPr lang="fr-FR" dirty="0"/>
          </a:p>
          <a:p>
            <a:r>
              <a:rPr lang="fr-FR" dirty="0"/>
              <a:t>Les leviers pour supprimer ou limiter la conséquence d’une panne</a:t>
            </a:r>
          </a:p>
          <a:p>
            <a:endParaRPr lang="fr-FR" dirty="0"/>
          </a:p>
          <a:p>
            <a:r>
              <a:rPr lang="fr-FR" dirty="0"/>
              <a:t>Les 8 étapes de résolution de problème pour tuer une panne:</a:t>
            </a:r>
          </a:p>
          <a:p>
            <a:pPr lvl="1"/>
            <a:r>
              <a:rPr lang="fr-FR" dirty="0"/>
              <a:t>Poser le problème</a:t>
            </a:r>
          </a:p>
          <a:p>
            <a:pPr lvl="1"/>
            <a:r>
              <a:rPr lang="fr-FR" dirty="0"/>
              <a:t>Comprendre l’historique de l’intervention</a:t>
            </a:r>
          </a:p>
          <a:p>
            <a:pPr lvl="1"/>
            <a:r>
              <a:rPr lang="fr-FR" dirty="0"/>
              <a:t>Rechercher les causes racines</a:t>
            </a:r>
          </a:p>
          <a:p>
            <a:pPr lvl="1"/>
            <a:r>
              <a:rPr lang="fr-FR" dirty="0"/>
              <a:t>Rechercher des solutions amélioratives</a:t>
            </a:r>
          </a:p>
          <a:p>
            <a:pPr lvl="1"/>
            <a:r>
              <a:rPr lang="fr-FR" dirty="0"/>
              <a:t>Rechercher des solutions pour réduire le temps d’intervention</a:t>
            </a:r>
          </a:p>
          <a:p>
            <a:pPr lvl="1"/>
            <a:r>
              <a:rPr lang="fr-FR" dirty="0"/>
              <a:t>Elaborer un plan d’actions simples et robuste</a:t>
            </a:r>
          </a:p>
          <a:p>
            <a:pPr lvl="1"/>
            <a:r>
              <a:rPr lang="fr-FR" dirty="0"/>
              <a:t>Mettre en œuvre le plan d’actions</a:t>
            </a:r>
          </a:p>
          <a:p>
            <a:pPr lvl="1"/>
            <a:r>
              <a:rPr lang="fr-FR" dirty="0"/>
              <a:t>Standardiser, démultiplier à des sujets similaires ou sur l’ensemble du parc machines</a:t>
            </a:r>
          </a:p>
          <a:p>
            <a:pPr lvl="1"/>
            <a:endParaRPr lang="fr-FR" dirty="0"/>
          </a:p>
          <a:p>
            <a:r>
              <a:rPr lang="fr-FR" dirty="0"/>
              <a:t>Les prérequis pour réussir une action d’éradication d’une panne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22B0D6-E792-4258-8451-7B2E203AF7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F19_008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D5C4669-4CF0-3CAB-4DC3-BFF21DCF32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C9909526-B529-B548-14C7-037734AFEB3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01F9D4BA-B802-9485-1BB8-85FE3548C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31784165-150E-5E0A-D434-ABD0BDD6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B8797474-C7DF-5299-70B5-2CCC685AE57B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B560DA-914F-BB89-159E-B6728FD2BEE4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7318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4B9D0-DDC3-4357-B8C4-2E895C035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méthode CRS: réduire les risques sécurité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609215-B68C-4D0C-8939-A7FF3FA92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Réduire les risques sécurité rapidement avec une méthode dynamique et visuelle impliquant l’ensemble des collaborateurs</a:t>
            </a:r>
          </a:p>
          <a:p>
            <a:r>
              <a:rPr lang="fr-FR" dirty="0"/>
              <a:t>Donner du sens au management des risques sécurité sur le terrain</a:t>
            </a:r>
          </a:p>
          <a:p>
            <a:r>
              <a:rPr lang="fr-FR" dirty="0"/>
              <a:t>Faire le lien entre le document unique et l’animation sur le terrain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47C947-DC57-4A25-B9AB-7365448F29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9B2A2D-9ED4-4AD6-9ED9-18151142D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C76805B-DA69-4456-8417-3E63EBDE2B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F6EF5CB-AE07-4B4B-B8F6-6429FAB2B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dirty="0"/>
              <a:t>Animateur sécurité</a:t>
            </a:r>
          </a:p>
          <a:p>
            <a:r>
              <a:rPr lang="fr-FR" dirty="0"/>
              <a:t>Manager production</a:t>
            </a:r>
          </a:p>
          <a:p>
            <a:r>
              <a:rPr lang="fr-FR" dirty="0"/>
              <a:t>Manager maintenance</a:t>
            </a:r>
          </a:p>
          <a:p>
            <a:r>
              <a:rPr lang="fr-FR" dirty="0"/>
              <a:t>Responsable amélioration continue</a:t>
            </a:r>
          </a:p>
          <a:p>
            <a:r>
              <a:rPr lang="fr-FR" dirty="0"/>
              <a:t>RH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56287EF-305A-4DC8-A498-521888F51C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Rappel des fondamentaux sur la notion de risque et danger</a:t>
            </a:r>
          </a:p>
          <a:p>
            <a:endParaRPr lang="fr-FR" dirty="0"/>
          </a:p>
          <a:p>
            <a:r>
              <a:rPr lang="fr-FR" dirty="0"/>
              <a:t>Les étapes de la méthode C.R.S. (chasse aux risques sécurité)</a:t>
            </a:r>
          </a:p>
          <a:p>
            <a:pPr lvl="1"/>
            <a:r>
              <a:rPr lang="fr-FR" dirty="0"/>
              <a:t>Cadrage et préparation du chantier</a:t>
            </a:r>
          </a:p>
          <a:p>
            <a:pPr lvl="1"/>
            <a:r>
              <a:rPr lang="fr-FR" dirty="0"/>
              <a:t>Le lancement du chantier</a:t>
            </a:r>
          </a:p>
          <a:p>
            <a:pPr lvl="1"/>
            <a:r>
              <a:rPr lang="fr-FR" dirty="0"/>
              <a:t>L’observation et cotation des risques</a:t>
            </a:r>
          </a:p>
          <a:p>
            <a:pPr lvl="1"/>
            <a:r>
              <a:rPr lang="fr-FR" dirty="0"/>
              <a:t>La hiérarchisation</a:t>
            </a:r>
          </a:p>
          <a:p>
            <a:pPr lvl="1"/>
            <a:r>
              <a:rPr lang="fr-FR" dirty="0"/>
              <a:t>La recherche de solutions pour supprimer, réduire, protéger, avertir</a:t>
            </a:r>
          </a:p>
          <a:p>
            <a:pPr lvl="1"/>
            <a:r>
              <a:rPr lang="fr-FR" dirty="0"/>
              <a:t>L’évaluation après la mise en place des actions</a:t>
            </a:r>
          </a:p>
          <a:p>
            <a:pPr lvl="1"/>
            <a:r>
              <a:rPr lang="fr-FR" dirty="0"/>
              <a:t>La clôture et pérennisation de la dynamique</a:t>
            </a:r>
          </a:p>
          <a:p>
            <a:pPr lvl="1"/>
            <a:endParaRPr lang="fr-FR" dirty="0"/>
          </a:p>
          <a:p>
            <a:r>
              <a:rPr lang="fr-FR" dirty="0"/>
              <a:t>Les moyens à mettre en place:</a:t>
            </a:r>
          </a:p>
          <a:p>
            <a:pPr lvl="1"/>
            <a:r>
              <a:rPr lang="fr-FR" dirty="0"/>
              <a:t>Tableau de management visuel des risques</a:t>
            </a:r>
          </a:p>
          <a:p>
            <a:pPr lvl="1"/>
            <a:r>
              <a:rPr lang="fr-FR" dirty="0"/>
              <a:t>Fiche de cotation des risques</a:t>
            </a:r>
          </a:p>
          <a:p>
            <a:pPr lvl="1"/>
            <a:r>
              <a:rPr lang="fr-FR" dirty="0"/>
              <a:t>Fiche  de suggestion de solution</a:t>
            </a:r>
          </a:p>
          <a:p>
            <a:pPr lvl="1"/>
            <a:endParaRPr lang="fr-FR" dirty="0"/>
          </a:p>
          <a:p>
            <a:r>
              <a:rPr lang="fr-FR" dirty="0"/>
              <a:t>Comment mettre en place la méthode C.R.S. en mode chantier?</a:t>
            </a:r>
          </a:p>
          <a:p>
            <a:pPr lvl="1"/>
            <a:r>
              <a:rPr lang="fr-FR" dirty="0"/>
              <a:t>Les rôles (sponsor, pilote, copilote)</a:t>
            </a:r>
          </a:p>
          <a:p>
            <a:pPr lvl="1"/>
            <a:r>
              <a:rPr lang="fr-FR" dirty="0"/>
              <a:t>Les modalités d’animation</a:t>
            </a:r>
          </a:p>
          <a:p>
            <a:pPr lvl="1"/>
            <a:r>
              <a:rPr lang="fr-FR" dirty="0"/>
              <a:t>Rendre disponible les collaborateurs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4303AAF-892E-4D7C-AFAD-3292EBD2E7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F20_010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11CFDD7-A828-C131-5601-68F53FBC99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285DA2E8-83AB-586F-AE56-EA1E88E8D4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A77D3C59-268C-432D-ECCF-54E29C581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10" name="Graphique 9" descr="Internet avec un remplissage uni">
            <a:extLst>
              <a:ext uri="{FF2B5EF4-FFF2-40B4-BE49-F238E27FC236}">
                <a16:creationId xmlns:a16="http://schemas.microsoft.com/office/drawing/2014/main" id="{C69110A3-8819-D165-DEEA-405FF9CD4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406883"/>
            <a:ext cx="428916" cy="428916"/>
          </a:xfrm>
          <a:prstGeom prst="rect">
            <a:avLst/>
          </a:prstGeom>
        </p:spPr>
      </p:pic>
      <p:sp>
        <p:nvSpPr>
          <p:cNvPr id="12" name="ZoneTexte 11">
            <a:hlinkClick r:id="rId6"/>
            <a:extLst>
              <a:ext uri="{FF2B5EF4-FFF2-40B4-BE49-F238E27FC236}">
                <a16:creationId xmlns:a16="http://schemas.microsoft.com/office/drawing/2014/main" id="{70E4BB86-2696-E948-F976-5804777F473C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AC5E8B-6FB9-B6E7-B6BF-5ED212624D45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1914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DA20A-C021-4DCD-948C-6072784F0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méthode -3 +3: industrialiser un nouvel équipement plus rapidement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911866-607B-43E9-BD9B-BFEBB437D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Accélérer vos processus d'industrialisation de vos équipements afin d'atteindre le niveau de performance attendue rapidement</a:t>
            </a:r>
          </a:p>
          <a:p>
            <a:r>
              <a:rPr lang="fr-FR" dirty="0"/>
              <a:t>Faciliter l'appropriation du fonctionnement d'un équipement par les exploitants</a:t>
            </a:r>
          </a:p>
          <a:p>
            <a:r>
              <a:rPr lang="fr-FR" dirty="0"/>
              <a:t>Définir l'ensemble des standards de fonctionnement au plus tôt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3BDCFA-0AF6-41FB-B179-BEE8F9B39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7EB468-00D9-4711-B678-710472125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57AD10D-2D5D-4996-AB19-C195DCCDA6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C2D0134-0181-4E2B-85C1-45FBB1254E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Maintenance</a:t>
            </a:r>
          </a:p>
          <a:p>
            <a:r>
              <a:rPr lang="fr-FR" dirty="0"/>
              <a:t>Production</a:t>
            </a:r>
          </a:p>
          <a:p>
            <a:r>
              <a:rPr lang="fr-FR" dirty="0"/>
              <a:t>Méthode</a:t>
            </a:r>
          </a:p>
          <a:p>
            <a:r>
              <a:rPr lang="fr-FR" dirty="0"/>
              <a:t>Travaux neufs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90D4AF-EAFB-4FFB-815A-FB2B337B3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dirty="0"/>
              <a:t>État des lieux des éléments à prendre en compte lors de l’industrialisation d’un équipement</a:t>
            </a:r>
          </a:p>
          <a:p>
            <a:pPr lvl="1"/>
            <a:r>
              <a:rPr lang="fr-FR" dirty="0"/>
              <a:t>Implantation et ergonomie</a:t>
            </a:r>
          </a:p>
          <a:p>
            <a:pPr lvl="1"/>
            <a:r>
              <a:rPr lang="fr-FR" dirty="0"/>
              <a:t>Sécurité de l’environnement de travail</a:t>
            </a:r>
          </a:p>
          <a:p>
            <a:pPr lvl="1"/>
            <a:r>
              <a:rPr lang="fr-FR" dirty="0"/>
              <a:t>Pièces détachées à mettre en stock</a:t>
            </a:r>
          </a:p>
          <a:p>
            <a:pPr lvl="1"/>
            <a:r>
              <a:rPr lang="fr-FR" dirty="0"/>
              <a:t>Modes opératoires de pilotage</a:t>
            </a:r>
          </a:p>
          <a:p>
            <a:pPr lvl="1"/>
            <a:r>
              <a:rPr lang="fr-FR" dirty="0"/>
              <a:t>Plan de maintenance préventive</a:t>
            </a:r>
          </a:p>
          <a:p>
            <a:pPr lvl="1"/>
            <a:r>
              <a:rPr lang="fr-FR" dirty="0"/>
              <a:t>Bonnes pratiques de changement de format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r>
              <a:rPr lang="fr-FR" dirty="0"/>
              <a:t>Les étapes d’un chantier M-3, M+3</a:t>
            </a:r>
          </a:p>
          <a:p>
            <a:pPr lvl="1"/>
            <a:r>
              <a:rPr lang="fr-FR" dirty="0"/>
              <a:t>Les objectifs de performance attendus et le </a:t>
            </a:r>
            <a:r>
              <a:rPr lang="fr-FR" dirty="0" err="1"/>
              <a:t>ramp</a:t>
            </a:r>
            <a:r>
              <a:rPr lang="fr-FR" dirty="0"/>
              <a:t> up</a:t>
            </a:r>
          </a:p>
          <a:p>
            <a:pPr lvl="1"/>
            <a:r>
              <a:rPr lang="fr-FR" dirty="0"/>
              <a:t>Les tests en amont de la réception avec les utilisateurs</a:t>
            </a:r>
          </a:p>
          <a:p>
            <a:pPr lvl="1"/>
            <a:r>
              <a:rPr lang="fr-FR" dirty="0"/>
              <a:t>La formation des utilisateurs (production, maintenance)</a:t>
            </a:r>
          </a:p>
          <a:p>
            <a:pPr lvl="1"/>
            <a:r>
              <a:rPr lang="fr-FR" dirty="0"/>
              <a:t>La formalisation des bonnes pratiques d’exploitation de l’équipement (pilotage, maintenance, qualité, sécurité)</a:t>
            </a:r>
          </a:p>
          <a:p>
            <a:pPr lvl="1"/>
            <a:r>
              <a:rPr lang="fr-FR" dirty="0"/>
              <a:t>La mise à jour des données dans les systèmes d’informations (ERP, GMAO, MES, …)</a:t>
            </a:r>
          </a:p>
          <a:p>
            <a:pPr lvl="1"/>
            <a:r>
              <a:rPr lang="fr-FR" dirty="0"/>
              <a:t>L’organisation des flux</a:t>
            </a:r>
          </a:p>
          <a:p>
            <a:pPr lvl="1"/>
            <a:endParaRPr lang="fr-FR" dirty="0"/>
          </a:p>
          <a:p>
            <a:r>
              <a:rPr lang="fr-FR" dirty="0"/>
              <a:t>L’installation de rituels de management visuel durant la phase d’installation et de </a:t>
            </a:r>
            <a:r>
              <a:rPr lang="fr-FR" dirty="0" err="1"/>
              <a:t>ramp</a:t>
            </a:r>
            <a:r>
              <a:rPr lang="fr-FR" dirty="0"/>
              <a:t> up</a:t>
            </a:r>
          </a:p>
          <a:p>
            <a:endParaRPr lang="fr-FR" dirty="0"/>
          </a:p>
          <a:p>
            <a:r>
              <a:rPr lang="fr-FR" dirty="0"/>
              <a:t>L’organisation du chantier pour garantir la réussite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74597EC-69B9-42CD-A329-8D2DC6F98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F20_012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129F0D0-0469-8AEA-C215-4A5F30504E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(par personne)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066A0AE1-1EE6-2A26-A925-435A6678757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709D1B4C-2305-A5BF-87A5-E324AE014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D9345083-DB7E-D9B5-4A3F-13046959F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5D36F47F-1471-9D18-7963-4F30501CFA45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3FB868-13E3-7FF5-A1B7-7706853FD98B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0130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B528A-09B7-455A-ADDB-4FEFA3FF3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Kamishibai</a:t>
            </a:r>
            <a:r>
              <a:rPr lang="fr-FR" dirty="0"/>
              <a:t>: la maîtrise des standards au quotidien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36780B-C7CC-4C87-8EC7-F75ACA1BC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Assurer le respect des standards au quotidien en responsabilisant les équipiers de façon ludique</a:t>
            </a:r>
          </a:p>
          <a:p>
            <a:r>
              <a:rPr lang="fr-FR" dirty="0"/>
              <a:t>Partager et rendre visuel les standards</a:t>
            </a:r>
          </a:p>
          <a:p>
            <a:r>
              <a:rPr lang="fr-FR" dirty="0"/>
              <a:t>Faciliter l’intégration des nouveaux collaborateurs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FBD3D3-4DCC-4206-AEFB-12A5150CC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566AC1-615D-4AE2-B1A6-4F4A7CD03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B32319-4D77-4ECD-A202-A2919510A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D26EEE-5D1C-44DC-86E8-6DB6C25B38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D7E51AB-B4E4-4243-8400-45FEDCC158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Découverte du </a:t>
            </a:r>
            <a:r>
              <a:rPr lang="fr-FR" dirty="0" err="1"/>
              <a:t>kamishibai</a:t>
            </a:r>
            <a:r>
              <a:rPr lang="fr-FR" dirty="0"/>
              <a:t> lors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et tester les vertus (simplicité, ludique, visuelle)</a:t>
            </a:r>
          </a:p>
          <a:p>
            <a:endParaRPr lang="fr-FR" dirty="0"/>
          </a:p>
          <a:p>
            <a:r>
              <a:rPr lang="fr-FR" dirty="0"/>
              <a:t>Pourquoi un système </a:t>
            </a:r>
            <a:r>
              <a:rPr lang="fr-FR" dirty="0" err="1"/>
              <a:t>kamishibai</a:t>
            </a:r>
            <a:r>
              <a:rPr lang="fr-FR" dirty="0"/>
              <a:t> peut permettre l’amélioration du respect des standards et l’appropriation par l’ensemble des équipiers?</a:t>
            </a:r>
          </a:p>
          <a:p>
            <a:endParaRPr lang="fr-FR" dirty="0"/>
          </a:p>
          <a:p>
            <a:r>
              <a:rPr lang="fr-FR" dirty="0"/>
              <a:t>Le matériel de base nécessaire pour installer un système </a:t>
            </a:r>
            <a:r>
              <a:rPr lang="fr-FR" dirty="0" err="1"/>
              <a:t>kamishibai</a:t>
            </a:r>
            <a:endParaRPr lang="fr-FR" dirty="0"/>
          </a:p>
          <a:p>
            <a:endParaRPr lang="fr-FR" dirty="0"/>
          </a:p>
          <a:p>
            <a:r>
              <a:rPr lang="fr-FR" dirty="0"/>
              <a:t>Comment déployer un système </a:t>
            </a:r>
            <a:r>
              <a:rPr lang="fr-FR" dirty="0" err="1"/>
              <a:t>kamishibai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clefs pour réussir la mise en place</a:t>
            </a:r>
          </a:p>
          <a:p>
            <a:pPr lvl="1"/>
            <a:r>
              <a:rPr lang="fr-FR" dirty="0"/>
              <a:t>Les points de vigilances</a:t>
            </a:r>
          </a:p>
          <a:p>
            <a:pPr lvl="1"/>
            <a:r>
              <a:rPr lang="fr-FR" dirty="0"/>
              <a:t>Installer une approche collaborative pour installer votre système </a:t>
            </a:r>
            <a:r>
              <a:rPr lang="fr-FR" dirty="0" err="1"/>
              <a:t>kamishibai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Construire votre premier </a:t>
            </a:r>
            <a:r>
              <a:rPr lang="fr-FR" dirty="0" err="1"/>
              <a:t>Kamishibai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00929AD-9A17-4E23-A9AE-8FB4042C10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F20_013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C1850B3-4762-9112-E72C-E32E8F17A8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B77C226-64B0-21E5-C754-70E222EF8F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92CD6861-0732-1690-0403-988121EA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61E297CF-4794-E0ED-467D-00A320EBB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488E1245-8160-F5AA-D40F-7415A54175F4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0E56D5-12D5-94A0-4311-BEED3A00438B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7846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E362ECB-BB9E-4AEF-F09E-6165258DB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95" y="109519"/>
            <a:ext cx="4098890" cy="616991"/>
          </a:xfrm>
        </p:spPr>
        <p:txBody>
          <a:bodyPr/>
          <a:lstStyle/>
          <a:p>
            <a:r>
              <a:rPr lang="fr-FR" sz="2400" dirty="0"/>
              <a:t>Former autrement.</a:t>
            </a:r>
            <a:br>
              <a:rPr lang="fr-FR" sz="2400" dirty="0"/>
            </a:br>
            <a:r>
              <a:rPr lang="fr-FR" sz="2400" dirty="0"/>
              <a:t>Performer durablement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59A349-BD73-5DEC-CCB7-1D8E92BA4A86}"/>
              </a:ext>
            </a:extLst>
          </p:cNvPr>
          <p:cNvSpPr txBox="1"/>
          <p:nvPr/>
        </p:nvSpPr>
        <p:spPr>
          <a:xfrm>
            <a:off x="260608" y="1427842"/>
            <a:ext cx="6152224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Bonjour,</a:t>
            </a:r>
          </a:p>
          <a:p>
            <a:endParaRPr lang="fr-FR" sz="1100" dirty="0"/>
          </a:p>
          <a:p>
            <a:pPr>
              <a:lnSpc>
                <a:spcPct val="150000"/>
              </a:lnSpc>
            </a:pPr>
            <a:r>
              <a:rPr lang="fr-FR" sz="1100" dirty="0"/>
              <a:t>C’est avec un grand plaisir que je vous présente le catalogue de formations 2026 d’ExcelHum, celui est construit autour de cette idée simple : </a:t>
            </a:r>
            <a:r>
              <a:rPr lang="fr-FR" sz="1100" b="1" dirty="0"/>
              <a:t>former pour transformer</a:t>
            </a:r>
            <a:r>
              <a:rPr lang="fr-FR" sz="1100" dirty="0"/>
              <a:t>.</a:t>
            </a:r>
          </a:p>
          <a:p>
            <a:pPr marL="171450" indent="-17145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fr-FR" sz="1100" dirty="0"/>
              <a:t>Former pour améliorer vos performances, pour sécuriser les processus, pour développer un leadership plus humain et plus efficace.</a:t>
            </a:r>
          </a:p>
          <a:p>
            <a:pPr marL="171450" indent="-171450">
              <a:lnSpc>
                <a:spcPct val="150000"/>
              </a:lnSpc>
              <a:buSzPct val="75000"/>
              <a:buFont typeface="Wingdings" panose="05000000000000000000" pitchFamily="2" charset="2"/>
              <a:buChar char="q"/>
            </a:pPr>
            <a:r>
              <a:rPr lang="fr-FR" sz="1100" dirty="0"/>
              <a:t>Former pour permettre à vos équipes de devenir les véritables moteurs de votre excellence opérationnelle.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Chaque module a été pensé pour répondre aux enjeux concrets auxquels vous faites face </a:t>
            </a:r>
            <a:r>
              <a:rPr lang="fr-FR" sz="1100" b="1" dirty="0"/>
              <a:t>: compétitivité, qualité, engagement, rapidité d’exécution, continuité de service</a:t>
            </a:r>
            <a:r>
              <a:rPr lang="fr-FR" sz="1100" dirty="0"/>
              <a:t>. Avec une </a:t>
            </a:r>
            <a:r>
              <a:rPr lang="fr-FR" sz="1100" b="1" dirty="0"/>
              <a:t>approche pragmatique, orientée résultats</a:t>
            </a:r>
            <a:r>
              <a:rPr lang="fr-FR" sz="1100" dirty="0"/>
              <a:t>, mais toujours profondément</a:t>
            </a:r>
            <a:r>
              <a:rPr lang="fr-FR" sz="1100" b="1" dirty="0"/>
              <a:t> humaniste</a:t>
            </a:r>
            <a:r>
              <a:rPr lang="fr-F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2026 sera une année de défis… mais aussi une année d’opportunités pour celles et ceux qui choisiront d’élever leurs compétences et celles de leurs équipes.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Je vous invite à parcourir ce catalogue comme un outil stratégique : un levier pour renforcer votre performance, fédérer vos collaborateurs et ancrer l’excellence au cœur de votre organisation.</a:t>
            </a:r>
          </a:p>
          <a:p>
            <a:pPr>
              <a:lnSpc>
                <a:spcPct val="150000"/>
              </a:lnSpc>
            </a:pPr>
            <a:r>
              <a:rPr lang="fr-FR" sz="1100" dirty="0"/>
              <a:t>ExcelHum continuera d’être à vos côtés pour vous aider à franchir chaque étape, avec exigence, bienveillance et impact.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b="1" dirty="0"/>
              <a:t>				Patrick LONGEPE</a:t>
            </a:r>
            <a:br>
              <a:rPr lang="fr-FR" sz="1100" dirty="0"/>
            </a:br>
            <a:r>
              <a:rPr lang="fr-FR" sz="1100" dirty="0"/>
              <a:t>				Dirigeant – ExcelHum</a:t>
            </a:r>
            <a:br>
              <a:rPr lang="fr-FR" sz="1100" dirty="0"/>
            </a:br>
            <a:r>
              <a:rPr lang="fr-FR" sz="1100" dirty="0"/>
              <a:t>				« Créateur d’excellence et développeur humaniste »</a:t>
            </a:r>
          </a:p>
        </p:txBody>
      </p:sp>
      <p:pic>
        <p:nvPicPr>
          <p:cNvPr id="6" name="Image 5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0F6AC881-69D8-4B1E-245B-338D99AB2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" y="121551"/>
            <a:ext cx="1815764" cy="428099"/>
          </a:xfrm>
          <a:prstGeom prst="rect">
            <a:avLst/>
          </a:prstGeom>
        </p:spPr>
      </p:pic>
      <p:pic>
        <p:nvPicPr>
          <p:cNvPr id="8" name="Image 7" descr="Une image contenant personne, habits, Blazer, vêtements habillés&#10;&#10;Le contenu généré par l’IA peut être incorrect.">
            <a:extLst>
              <a:ext uri="{FF2B5EF4-FFF2-40B4-BE49-F238E27FC236}">
                <a16:creationId xmlns:a16="http://schemas.microsoft.com/office/drawing/2014/main" id="{E711D5F6-9F94-B458-ABA0-7FC105DA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42" y="5232502"/>
            <a:ext cx="3042653" cy="45639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943BD3-06E6-A89E-42C9-804679C6D068}"/>
              </a:ext>
            </a:extLst>
          </p:cNvPr>
          <p:cNvSpPr txBox="1"/>
          <p:nvPr/>
        </p:nvSpPr>
        <p:spPr>
          <a:xfrm>
            <a:off x="542196" y="9107905"/>
            <a:ext cx="104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VALEURS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9A2808-60D6-E880-6F5D-78CB4D95A846}"/>
              </a:ext>
            </a:extLst>
          </p:cNvPr>
          <p:cNvSpPr txBox="1"/>
          <p:nvPr/>
        </p:nvSpPr>
        <p:spPr>
          <a:xfrm>
            <a:off x="2140369" y="8753962"/>
            <a:ext cx="1164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B</a:t>
            </a:r>
            <a:r>
              <a:rPr lang="fr-FR" sz="1400" dirty="0"/>
              <a:t>ienveillance</a:t>
            </a:r>
          </a:p>
          <a:p>
            <a:r>
              <a:rPr lang="fr-FR" sz="1600" b="1" dirty="0"/>
              <a:t>H</a:t>
            </a:r>
            <a:r>
              <a:rPr lang="fr-FR" sz="1400" dirty="0"/>
              <a:t>umilité</a:t>
            </a:r>
          </a:p>
          <a:p>
            <a:r>
              <a:rPr lang="fr-FR" sz="1600" b="1" dirty="0"/>
              <a:t>C</a:t>
            </a:r>
            <a:r>
              <a:rPr lang="fr-FR" sz="1400" dirty="0"/>
              <a:t>réativité</a:t>
            </a:r>
          </a:p>
          <a:p>
            <a:r>
              <a:rPr lang="fr-FR" sz="1600" b="1" dirty="0"/>
              <a:t>S</a:t>
            </a:r>
            <a:r>
              <a:rPr lang="fr-FR" sz="1400" dirty="0"/>
              <a:t>implicité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DAA87F8-5EA4-1AFB-B766-57BD50E5FB4A}"/>
              </a:ext>
            </a:extLst>
          </p:cNvPr>
          <p:cNvCxnSpPr/>
          <p:nvPr/>
        </p:nvCxnSpPr>
        <p:spPr>
          <a:xfrm>
            <a:off x="1900991" y="8753962"/>
            <a:ext cx="0" cy="1077218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61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Optimiser vos espaces de travail et favoriser la collaboration avec le 5S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Créer des espaces de travail efficaces, visuels, confortables et agréables à vivre</a:t>
            </a:r>
          </a:p>
          <a:p>
            <a:r>
              <a:rPr lang="fr-FR" dirty="0"/>
              <a:t>Développer l’appropriation et le respect des espaces de travail par les utilisateurs</a:t>
            </a:r>
          </a:p>
          <a:p>
            <a:r>
              <a:rPr lang="fr-FR" dirty="0"/>
              <a:t>Favoriser la collaboration et initier une culture de l’amélioration continue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FE56499-51F0-4D5C-A635-C1A396697C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Découverte de l’esprit 5S et de sa méthode lors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et tester ses vertus</a:t>
            </a:r>
          </a:p>
          <a:p>
            <a:endParaRPr lang="fr-FR" dirty="0"/>
          </a:p>
          <a:p>
            <a:r>
              <a:rPr lang="fr-FR" dirty="0"/>
              <a:t>Les effets positifs directs et indirects à la suite de la réalisation d’un 5S</a:t>
            </a:r>
          </a:p>
          <a:p>
            <a:endParaRPr lang="fr-FR" dirty="0"/>
          </a:p>
          <a:p>
            <a:r>
              <a:rPr lang="fr-FR" dirty="0"/>
              <a:t>Les étapes pour mettre en place un esprit 5S durable</a:t>
            </a:r>
          </a:p>
          <a:p>
            <a:pPr lvl="1"/>
            <a:r>
              <a:rPr lang="fr-FR" dirty="0"/>
              <a:t>Débarrasser </a:t>
            </a:r>
            <a:r>
              <a:rPr lang="fr-FR" dirty="0">
                <a:sym typeface="Wingdings" panose="05000000000000000000" pitchFamily="2" charset="2"/>
              </a:rPr>
              <a:t> Tenir débarrasser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Ranger  à tenir ranger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Nettoyer  tenir propre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Standardiser  respecter et faire évoluer les standards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Impliquer  Responsabiliser</a:t>
            </a:r>
            <a:endParaRPr lang="fr-FR" dirty="0"/>
          </a:p>
          <a:p>
            <a:endParaRPr lang="fr-FR" dirty="0"/>
          </a:p>
          <a:p>
            <a:r>
              <a:rPr lang="fr-FR" dirty="0"/>
              <a:t>Les prérequis pour réussir un 5S</a:t>
            </a:r>
          </a:p>
          <a:p>
            <a:endParaRPr lang="fr-FR" dirty="0"/>
          </a:p>
          <a:p>
            <a:r>
              <a:rPr lang="fr-FR" dirty="0"/>
              <a:t>Les outils pour réaliser un 5S</a:t>
            </a:r>
          </a:p>
          <a:p>
            <a:pPr lvl="1"/>
            <a:r>
              <a:rPr lang="fr-FR" dirty="0"/>
              <a:t>Planning type</a:t>
            </a:r>
          </a:p>
          <a:p>
            <a:pPr lvl="1"/>
            <a:r>
              <a:rPr lang="fr-FR" dirty="0"/>
              <a:t>Grilles d’audit</a:t>
            </a:r>
          </a:p>
          <a:p>
            <a:pPr lvl="1"/>
            <a:r>
              <a:rPr lang="fr-FR" dirty="0"/>
              <a:t>Grille d’autoévaluation</a:t>
            </a:r>
          </a:p>
          <a:p>
            <a:pPr lvl="1"/>
            <a:r>
              <a:rPr lang="fr-FR" dirty="0"/>
              <a:t>Tableau de management visuel</a:t>
            </a:r>
          </a:p>
          <a:p>
            <a:pPr lvl="1"/>
            <a:r>
              <a:rPr lang="fr-FR" dirty="0"/>
              <a:t>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C6CFD8-BD21-48E5-824C-008B39F070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F20_015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53BE962-E727-8014-2612-A42C5222A9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DAECE1AF-E6B4-8BC0-157F-630839253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5DE13DE2-8CF2-400C-6D23-D9C595D8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7" name="ZoneTexte 6">
            <a:hlinkClick r:id="rId4"/>
            <a:extLst>
              <a:ext uri="{FF2B5EF4-FFF2-40B4-BE49-F238E27FC236}">
                <a16:creationId xmlns:a16="http://schemas.microsoft.com/office/drawing/2014/main" id="{614461B7-803B-1D9D-F82E-6333021D9C53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2DB9ED-7451-BFCE-51EA-EFE50E6A735B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5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5954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L’optimisation d’un atelier de maintenance avec le 5S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Créer un atelier de maintenance efficace, visuel, confortable et agréable à vivre</a:t>
            </a:r>
          </a:p>
          <a:p>
            <a:r>
              <a:rPr lang="fr-FR" dirty="0"/>
              <a:t>Développer l’appropriation et le respect de l’environnement de travail par les utilisateurs</a:t>
            </a:r>
          </a:p>
          <a:p>
            <a:r>
              <a:rPr lang="fr-FR" dirty="0"/>
              <a:t>Favoriser la collaboration et initier une culture de l’amélioration continue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Maintenance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38AF11F-BF5B-42C8-C87D-2FCA2E1C85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Découverte de l’esprit 5S et de sa méthode lors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et tester ses vertus</a:t>
            </a:r>
          </a:p>
          <a:p>
            <a:endParaRPr lang="fr-FR" dirty="0"/>
          </a:p>
          <a:p>
            <a:r>
              <a:rPr lang="fr-FR" dirty="0"/>
              <a:t>Les effets positifs directs et indirects suite à la réalisation d’un 5S dans un atelier de maintenance</a:t>
            </a:r>
          </a:p>
          <a:p>
            <a:endParaRPr lang="fr-FR" dirty="0"/>
          </a:p>
          <a:p>
            <a:r>
              <a:rPr lang="fr-FR" dirty="0"/>
              <a:t>Les étapes pour mettre en place un esprit 5S durable</a:t>
            </a:r>
          </a:p>
          <a:p>
            <a:pPr lvl="1"/>
            <a:r>
              <a:rPr lang="fr-FR" dirty="0"/>
              <a:t>Débarrasser </a:t>
            </a:r>
            <a:r>
              <a:rPr lang="fr-FR" dirty="0">
                <a:sym typeface="Wingdings" panose="05000000000000000000" pitchFamily="2" charset="2"/>
              </a:rPr>
              <a:t> Tenir débarrasser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Ranger  à tenir ranger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Nettoyer  tenir propre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Standardiser  respecter et faire évoluer les standards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Impliquer  Responsabiliser</a:t>
            </a:r>
            <a:endParaRPr lang="fr-FR" dirty="0"/>
          </a:p>
          <a:p>
            <a:endParaRPr lang="fr-FR" dirty="0"/>
          </a:p>
          <a:p>
            <a:r>
              <a:rPr lang="fr-FR" dirty="0"/>
              <a:t>Les prérequis pour réussir un chantier 5S</a:t>
            </a:r>
          </a:p>
          <a:p>
            <a:endParaRPr lang="fr-FR" dirty="0"/>
          </a:p>
          <a:p>
            <a:r>
              <a:rPr lang="fr-FR" dirty="0"/>
              <a:t>Les outils pour réaliser un 5S</a:t>
            </a:r>
          </a:p>
          <a:p>
            <a:pPr lvl="1"/>
            <a:r>
              <a:rPr lang="fr-FR" dirty="0"/>
              <a:t>Planning type</a:t>
            </a:r>
          </a:p>
          <a:p>
            <a:pPr lvl="1"/>
            <a:r>
              <a:rPr lang="fr-FR" dirty="0"/>
              <a:t>Grilles d’audit</a:t>
            </a:r>
          </a:p>
          <a:p>
            <a:pPr lvl="1"/>
            <a:r>
              <a:rPr lang="fr-FR" dirty="0"/>
              <a:t>Grille d’autoévaluation</a:t>
            </a:r>
          </a:p>
          <a:p>
            <a:pPr lvl="1"/>
            <a:r>
              <a:rPr lang="fr-FR" dirty="0"/>
              <a:t>Tableau de management visuel</a:t>
            </a:r>
          </a:p>
          <a:p>
            <a:pPr lvl="1"/>
            <a:r>
              <a:rPr lang="fr-FR" dirty="0"/>
              <a:t>…</a:t>
            </a:r>
          </a:p>
          <a:p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8567C6D-C52E-9FEE-1978-C2A1C7592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F24_001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6999D87-9195-1FFD-CAEA-D5D9FE49B8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0B342D66-B75C-C460-FE02-478F364B68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4" name="Graphique 3" descr="Architecture avec un remplissage uni">
            <a:extLst>
              <a:ext uri="{FF2B5EF4-FFF2-40B4-BE49-F238E27FC236}">
                <a16:creationId xmlns:a16="http://schemas.microsoft.com/office/drawing/2014/main" id="{4060A225-9AAF-CF9E-A9E7-EA3C9971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6" name="ZoneTexte 5">
            <a:hlinkClick r:id="rId4"/>
            <a:extLst>
              <a:ext uri="{FF2B5EF4-FFF2-40B4-BE49-F238E27FC236}">
                <a16:creationId xmlns:a16="http://schemas.microsoft.com/office/drawing/2014/main" id="{A90B3FEF-08E9-A1B8-AEC7-B9F3781C93AA}"/>
              </a:ext>
            </a:extLst>
          </p:cNvPr>
          <p:cNvSpPr txBox="1"/>
          <p:nvPr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</p:spTree>
    <p:extLst>
      <p:ext uri="{BB962C8B-B14F-4D97-AF65-F5344CB8AC3E}">
        <p14:creationId xmlns:p14="http://schemas.microsoft.com/office/powerpoint/2010/main" val="263963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management visuel de la performance: engager quotidiennement vos collaborateurs sur la voie du progrès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Comprendre les principes, vertus du management visuel de la performance</a:t>
            </a:r>
          </a:p>
          <a:p>
            <a:r>
              <a:rPr lang="fr-FR" dirty="0"/>
              <a:t>Savoir mettre en place du management visuel de la performance</a:t>
            </a:r>
          </a:p>
          <a:p>
            <a:r>
              <a:rPr lang="fr-FR" dirty="0"/>
              <a:t>Eviter les pièges lors de la mise du management visuel de la performance</a:t>
            </a:r>
          </a:p>
          <a:p>
            <a:r>
              <a:rPr lang="fr-FR" dirty="0"/>
              <a:t>Réussir l’adhésion des managers et des équipiers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managers</a:t>
            </a:r>
          </a:p>
          <a:p>
            <a:r>
              <a:rPr lang="fr-FR" dirty="0"/>
              <a:t>Responsable amélioration continue</a:t>
            </a:r>
          </a:p>
          <a:p>
            <a:endParaRPr lang="fr-FR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445F32B-C9B2-4DF2-906A-1C6716830B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dirty="0"/>
              <a:t>Découverte et construction d’un tableau de management visuel de la performance sur la base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permettant d’appréhender les vertus du management visuel de la performance</a:t>
            </a:r>
          </a:p>
          <a:p>
            <a:endParaRPr lang="fr-FR" dirty="0"/>
          </a:p>
          <a:p>
            <a:r>
              <a:rPr lang="fr-FR" dirty="0"/>
              <a:t>Que peut-on attendre du management visuel?</a:t>
            </a:r>
          </a:p>
          <a:p>
            <a:endParaRPr lang="fr-FR" dirty="0"/>
          </a:p>
          <a:p>
            <a:r>
              <a:rPr lang="fr-FR" dirty="0"/>
              <a:t>Les conditions de réussites et pièges, erreurs à éviter</a:t>
            </a:r>
          </a:p>
          <a:p>
            <a:endParaRPr lang="fr-FR" dirty="0"/>
          </a:p>
          <a:p>
            <a:r>
              <a:rPr lang="fr-FR" dirty="0"/>
              <a:t>Les clefs pour rendre un tableau visuel, compréhensible de tous, facile à mettre à jour, « sexy » et efficace</a:t>
            </a:r>
          </a:p>
          <a:p>
            <a:endParaRPr lang="fr-FR" dirty="0"/>
          </a:p>
          <a:p>
            <a:r>
              <a:rPr lang="fr-FR" dirty="0"/>
              <a:t>Les rituels (réunions à fréquence régulière) à installer pour faire vivre et donner du sens au management visuel de la performance</a:t>
            </a:r>
          </a:p>
          <a:p>
            <a:endParaRPr lang="fr-FR" dirty="0"/>
          </a:p>
          <a:p>
            <a:r>
              <a:rPr lang="fr-FR" dirty="0"/>
              <a:t>Les bases pour animer une boucle de progrès locale efficace favorisant l’autonomie et la responsabilisation</a:t>
            </a:r>
          </a:p>
          <a:p>
            <a:endParaRPr lang="fr-FR" dirty="0"/>
          </a:p>
          <a:p>
            <a:r>
              <a:rPr lang="fr-FR" dirty="0"/>
              <a:t>Les étapes de mise en œuvre du management visuel de la performance, de la création à la maîtrise de l’outil et des rituels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5D51C6A-9474-4CBF-BECB-C8CF3189D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F20_018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408038B-9CEB-68C2-824B-644F0BE44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467E95A-95A8-E4B5-44FF-0AAC208354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7" name="Graphique 16" descr="Architecture avec un remplissage uni">
            <a:extLst>
              <a:ext uri="{FF2B5EF4-FFF2-40B4-BE49-F238E27FC236}">
                <a16:creationId xmlns:a16="http://schemas.microsoft.com/office/drawing/2014/main" id="{EBCFC6A8-8377-5129-A026-54C7CF842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5" name="ZoneTexte 4">
            <a:hlinkClick r:id="rId4"/>
            <a:extLst>
              <a:ext uri="{FF2B5EF4-FFF2-40B4-BE49-F238E27FC236}">
                <a16:creationId xmlns:a16="http://schemas.microsoft.com/office/drawing/2014/main" id="{6C243510-6DB1-2889-0872-D47D9E9A87DA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A2C36F-6E57-B208-5EB7-DED06C7C8C65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5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6215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Animer des réunions efficaces avec le management visuel de la performance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Savoir animer des réunions courtes (AIC, rituels) efficacement :</a:t>
            </a:r>
          </a:p>
          <a:p>
            <a:pPr lvl="1" algn="l"/>
            <a:r>
              <a:rPr lang="fr-FR" sz="1100" dirty="0"/>
              <a:t>En respectant le temps alloué,</a:t>
            </a:r>
          </a:p>
          <a:p>
            <a:pPr lvl="1" algn="l"/>
            <a:r>
              <a:rPr lang="fr-FR" sz="1100" dirty="0"/>
              <a:t>En mode participatif et collaboratif,</a:t>
            </a:r>
          </a:p>
          <a:p>
            <a:pPr lvl="1" algn="l"/>
            <a:r>
              <a:rPr lang="fr-FR" sz="1100" dirty="0"/>
              <a:t>En exploitant au mieux le support de management visuel,</a:t>
            </a:r>
          </a:p>
          <a:p>
            <a:pPr lvl="1" algn="l"/>
            <a:r>
              <a:rPr lang="fr-FR" sz="1100" dirty="0"/>
              <a:t>En régulant et maîtrisant les échanges entre les participants,</a:t>
            </a:r>
          </a:p>
          <a:p>
            <a:r>
              <a:rPr lang="fr-FR" dirty="0"/>
              <a:t>Afin d’améliorer les performances du secteur ou service.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8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Animateur ou futurs animateurs de réunions via du management visuel de la performance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6AE1E5-DF3A-4C6E-AD00-26AA4A22E5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Sur la base d’un jeu de simulation, les participants vont s’entraîner en étant en situation d’animation de réunion quotidienne et / ou hebdomadaire. Ils devront réussir à faire passer les messages clefs, faire prendre des décisions à leur équipe afin d’atteindre leurs objectifs.</a:t>
            </a:r>
          </a:p>
          <a:p>
            <a:endParaRPr lang="fr-FR" dirty="0"/>
          </a:p>
          <a:p>
            <a:r>
              <a:rPr lang="fr-FR" dirty="0"/>
              <a:t>Les thèmes abordés:</a:t>
            </a:r>
          </a:p>
          <a:p>
            <a:pPr lvl="1"/>
            <a:r>
              <a:rPr lang="fr-FR" dirty="0"/>
              <a:t>Rappel des fondamentaux du management visuel</a:t>
            </a:r>
          </a:p>
          <a:p>
            <a:pPr lvl="1"/>
            <a:r>
              <a:rPr lang="fr-FR" dirty="0"/>
              <a:t>Posture physique adéquate pour animer un groupe</a:t>
            </a:r>
          </a:p>
          <a:p>
            <a:pPr lvl="1"/>
            <a:r>
              <a:rPr lang="fr-FR" dirty="0"/>
              <a:t>Comment maitriser mon temps?</a:t>
            </a:r>
          </a:p>
          <a:p>
            <a:pPr lvl="1"/>
            <a:r>
              <a:rPr lang="fr-FR" dirty="0"/>
              <a:t>Comment réussir à faire prendre des décisions?</a:t>
            </a:r>
          </a:p>
          <a:p>
            <a:pPr lvl="1"/>
            <a:r>
              <a:rPr lang="fr-FR" dirty="0"/>
              <a:t>Comment développer l’interaction entre les participants?</a:t>
            </a:r>
          </a:p>
          <a:p>
            <a:pPr lvl="1"/>
            <a:r>
              <a:rPr lang="fr-FR" dirty="0"/>
              <a:t>Comment éviter ou gérer les situations conflictuelles en réunion?</a:t>
            </a:r>
          </a:p>
          <a:p>
            <a:pPr lvl="1"/>
            <a:r>
              <a:rPr lang="fr-FR" dirty="0"/>
              <a:t>Comment gérer un plan d’actions en live?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BEF5014-A478-46F1-9077-A6338804F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F19_004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929639C-8D92-6F02-2A65-1DA222CAB5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92D25591-1ED6-6E69-AD6C-1B31B2DE02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6724DA14-7590-B827-E1AC-B6DEECE62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5" name="ZoneTexte 4">
            <a:hlinkClick r:id="rId4"/>
            <a:extLst>
              <a:ext uri="{FF2B5EF4-FFF2-40B4-BE49-F238E27FC236}">
                <a16:creationId xmlns:a16="http://schemas.microsoft.com/office/drawing/2014/main" id="{09F0DEC3-306A-2B3B-AB78-086BB5FEF77E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C16A63-3CBB-6FD8-687E-F7E38F7FA6E4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5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2832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Maîtriser les bases de la résolution de problème collaborative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Maîtriser l'animation et l'utilisation des outils de résolution de problèmes collaboratifs</a:t>
            </a:r>
          </a:p>
          <a:p>
            <a:r>
              <a:rPr lang="fr-FR" dirty="0"/>
              <a:t>Appliquer ces outils dans un cadre méthodologique rigoureux</a:t>
            </a:r>
          </a:p>
          <a:p>
            <a:r>
              <a:rPr lang="fr-FR" dirty="0"/>
              <a:t>Participer activement à l'amélioration continue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9E42CC6-651E-4FD5-BB67-335383BA79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Sur la base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servant de fil conducteur sur les 2 journées, les apprenants mettront en pratique un processus de résolution de problème collaboratif s’appuyant sur l’esprit PDCA</a:t>
            </a:r>
          </a:p>
          <a:p>
            <a:endParaRPr lang="fr-FR" dirty="0"/>
          </a:p>
          <a:p>
            <a:r>
              <a:rPr lang="fr-FR" dirty="0"/>
              <a:t>Découverte et mise en pratiques des outils de base de résolution de problème pour:</a:t>
            </a:r>
          </a:p>
          <a:p>
            <a:pPr lvl="1"/>
            <a:r>
              <a:rPr lang="fr-FR" dirty="0"/>
              <a:t>Savoir formuler une problématique (QQOQCP)</a:t>
            </a:r>
          </a:p>
          <a:p>
            <a:pPr lvl="1"/>
            <a:r>
              <a:rPr lang="fr-FR" dirty="0"/>
              <a:t>Quantifier l’existant (grille de relevé)</a:t>
            </a:r>
          </a:p>
          <a:p>
            <a:pPr lvl="1"/>
            <a:r>
              <a:rPr lang="fr-FR" dirty="0"/>
              <a:t>Savoir analyser les résultats (Pareto)</a:t>
            </a:r>
          </a:p>
          <a:p>
            <a:pPr lvl="1"/>
            <a:r>
              <a:rPr lang="fr-FR" dirty="0"/>
              <a:t>Définir l’objectif à atteindre et l’indicateur SMART de suivi</a:t>
            </a:r>
          </a:p>
          <a:p>
            <a:pPr lvl="1"/>
            <a:r>
              <a:rPr lang="fr-FR" dirty="0"/>
              <a:t>Rechercher les causes racines (Brainstorming, 5M, Ishikawa, arbre des causes)</a:t>
            </a:r>
          </a:p>
          <a:p>
            <a:pPr lvl="1"/>
            <a:r>
              <a:rPr lang="fr-FR" dirty="0"/>
              <a:t>Savoir vérifier les hypothèses de causes</a:t>
            </a:r>
          </a:p>
          <a:p>
            <a:pPr lvl="1"/>
            <a:r>
              <a:rPr lang="fr-FR" dirty="0"/>
              <a:t>Rechercher des solutions créatives et simples</a:t>
            </a:r>
          </a:p>
          <a:p>
            <a:pPr lvl="1"/>
            <a:r>
              <a:rPr lang="fr-FR" dirty="0"/>
              <a:t>Savoir prioriser les solutions (matrice gain / enjeux)</a:t>
            </a:r>
          </a:p>
          <a:p>
            <a:pPr lvl="1"/>
            <a:r>
              <a:rPr lang="fr-FR" dirty="0"/>
              <a:t>Évaluer le retour sur investissement des solutions</a:t>
            </a:r>
          </a:p>
          <a:p>
            <a:pPr lvl="1"/>
            <a:r>
              <a:rPr lang="fr-FR" dirty="0"/>
              <a:t>Élaborer un plan d’actions efficaces</a:t>
            </a:r>
          </a:p>
          <a:p>
            <a:endParaRPr lang="fr-FR" dirty="0"/>
          </a:p>
          <a:p>
            <a:r>
              <a:rPr lang="fr-FR" dirty="0"/>
              <a:t>Utilisation d’outils de facilitation graphique pour animer un processus de résolution de problème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4125DC-030A-4FB7-BD63-B84F5EA082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EDCC600-DBB1-F449-38A0-BE0D59E520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E79EFB52-B288-4A87-BDB8-E564FABC69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BAA48F3E-732A-CE6B-BAA0-4FDB5860A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0" name="Graphique 19" descr="Internet avec un remplissage uni">
            <a:extLst>
              <a:ext uri="{FF2B5EF4-FFF2-40B4-BE49-F238E27FC236}">
                <a16:creationId xmlns:a16="http://schemas.microsoft.com/office/drawing/2014/main" id="{D2644A11-D02B-B1D4-ABA6-43C93CBFC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4" name="ZoneTexte 3">
            <a:hlinkClick r:id="rId6"/>
            <a:extLst>
              <a:ext uri="{FF2B5EF4-FFF2-40B4-BE49-F238E27FC236}">
                <a16:creationId xmlns:a16="http://schemas.microsoft.com/office/drawing/2014/main" id="{FF6DAD8D-3A65-1BBF-19F6-AA65F6F95882}"/>
              </a:ext>
            </a:extLst>
          </p:cNvPr>
          <p:cNvSpPr txBox="1"/>
          <p:nvPr/>
        </p:nvSpPr>
        <p:spPr>
          <a:xfrm>
            <a:off x="679996" y="9423115"/>
            <a:ext cx="271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INSCRIVEZ-VOUS EN LIGNE 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ICI</a:t>
            </a:r>
          </a:p>
        </p:txBody>
      </p:sp>
    </p:spTree>
    <p:extLst>
      <p:ext uri="{BB962C8B-B14F-4D97-AF65-F5344CB8AC3E}">
        <p14:creationId xmlns:p14="http://schemas.microsoft.com/office/powerpoint/2010/main" val="205215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B2827-2D3B-78B1-CA5F-188614BF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F7FBE-2689-02EC-4056-939276894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Réduire les pertes matières en maitrisant les bases de la résolution de problème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1D82BB-FF1E-3EB1-D91C-C37B8411E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Maîtriser l'animation et l'utilisation des outils de résolution de problèmes collaboratifs dans un contexte de réduction des pertes matières</a:t>
            </a:r>
          </a:p>
          <a:p>
            <a:r>
              <a:rPr lang="fr-FR" dirty="0"/>
              <a:t>Appliquer ces outils dans un cadre méthodologique rigoureux</a:t>
            </a:r>
          </a:p>
          <a:p>
            <a:r>
              <a:rPr lang="fr-FR" dirty="0"/>
              <a:t>Participer activement à l'amélioration continue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9450431-6CF6-183E-DFBE-F4B7FD314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875C1B3-72E4-0A4E-DA41-E7F475CF0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60A87D5-09B1-18DE-F73F-A7BFF6327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1591515-0881-98BF-3DEB-AA88F3ECA8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F940D79-98E1-44DA-7673-00897BC29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Sur la base d’un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(OPTILAIT) servant de fil conducteur sur les 2 journées, les apprenants mettront en pratique un processus de résolution de problème collaboratif s’appuyant sur l’esprit PDCA</a:t>
            </a:r>
          </a:p>
          <a:p>
            <a:endParaRPr lang="fr-FR" dirty="0"/>
          </a:p>
          <a:p>
            <a:r>
              <a:rPr lang="fr-FR" dirty="0"/>
              <a:t>Découverte et mise en pratiques des outils de base de résolution de problème pour:</a:t>
            </a:r>
          </a:p>
          <a:p>
            <a:pPr lvl="1"/>
            <a:r>
              <a:rPr lang="fr-FR" dirty="0"/>
              <a:t>Savoir formuler une problématique (QQOQCP)</a:t>
            </a:r>
          </a:p>
          <a:p>
            <a:pPr lvl="1"/>
            <a:r>
              <a:rPr lang="fr-FR" dirty="0"/>
              <a:t>Quantifier l’existant (grille de relevé)</a:t>
            </a:r>
          </a:p>
          <a:p>
            <a:pPr lvl="1"/>
            <a:r>
              <a:rPr lang="fr-FR" dirty="0"/>
              <a:t>Savoir analyser les résultats (Pareto)</a:t>
            </a:r>
          </a:p>
          <a:p>
            <a:pPr lvl="1"/>
            <a:r>
              <a:rPr lang="fr-FR" dirty="0"/>
              <a:t>Définir l’objectif à atteindre et l’indicateur SMART de suivi</a:t>
            </a:r>
          </a:p>
          <a:p>
            <a:pPr lvl="1"/>
            <a:r>
              <a:rPr lang="fr-FR" dirty="0"/>
              <a:t>Rechercher les causes racines (Brainstorming, 5M, Ishikawa, arbre des causes)</a:t>
            </a:r>
          </a:p>
          <a:p>
            <a:pPr lvl="1"/>
            <a:r>
              <a:rPr lang="fr-FR" dirty="0"/>
              <a:t>Savoir vérifier les hypothèses de causes</a:t>
            </a:r>
          </a:p>
          <a:p>
            <a:pPr lvl="1"/>
            <a:r>
              <a:rPr lang="fr-FR" dirty="0"/>
              <a:t>Rechercher des solutions créatives et simples</a:t>
            </a:r>
          </a:p>
          <a:p>
            <a:pPr lvl="1"/>
            <a:r>
              <a:rPr lang="fr-FR" dirty="0"/>
              <a:t>Savoir prioriser les solutions (matrice gain / enjeux)</a:t>
            </a:r>
          </a:p>
          <a:p>
            <a:pPr lvl="1"/>
            <a:r>
              <a:rPr lang="fr-FR" dirty="0"/>
              <a:t>Évaluer le retour sur investissement des solutions</a:t>
            </a:r>
          </a:p>
          <a:p>
            <a:pPr lvl="1"/>
            <a:r>
              <a:rPr lang="fr-FR" dirty="0"/>
              <a:t>Élaborer un plan d’actions efficaces</a:t>
            </a:r>
          </a:p>
          <a:p>
            <a:endParaRPr lang="fr-FR" dirty="0"/>
          </a:p>
          <a:p>
            <a:r>
              <a:rPr lang="fr-FR" dirty="0"/>
              <a:t>Utilisation d’outils de facilitation graphique pour animer un processus de résolution de problème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5CFF29A-7B9E-D13C-C952-45B38D608E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F26_001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386883B-C297-8F09-CD94-C33ECDA227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79333104-D6A3-8AA8-759D-D0E029FA84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AC45F46A-7336-B51F-8E29-937000A3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0" name="Graphique 19" descr="Internet avec un remplissage uni">
            <a:extLst>
              <a:ext uri="{FF2B5EF4-FFF2-40B4-BE49-F238E27FC236}">
                <a16:creationId xmlns:a16="http://schemas.microsoft.com/office/drawing/2014/main" id="{9D0FBA6D-D7A9-CA1C-17A3-CBA9F4C1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67B7BA-CD49-5CE5-4194-06A183193AA7}"/>
              </a:ext>
            </a:extLst>
          </p:cNvPr>
          <p:cNvSpPr/>
          <p:nvPr/>
        </p:nvSpPr>
        <p:spPr>
          <a:xfrm>
            <a:off x="6152940" y="885870"/>
            <a:ext cx="609600" cy="2008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NEW</a:t>
            </a:r>
          </a:p>
        </p:txBody>
      </p:sp>
      <p:sp>
        <p:nvSpPr>
          <p:cNvPr id="8" name="ZoneTexte 7">
            <a:hlinkClick r:id="rId6"/>
            <a:extLst>
              <a:ext uri="{FF2B5EF4-FFF2-40B4-BE49-F238E27FC236}">
                <a16:creationId xmlns:a16="http://schemas.microsoft.com/office/drawing/2014/main" id="{AC16AB76-2515-A108-6D95-81DF008FD83C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367DF3-6CC0-37F3-5CD8-84B458CBFCCE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8999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Maîtriser son temps pour plus de sérénité et d’efficacité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Connaître ses forces et axes d’amélioration pour maîtriser son temps</a:t>
            </a:r>
          </a:p>
          <a:p>
            <a:endParaRPr lang="fr-FR" dirty="0"/>
          </a:p>
          <a:p>
            <a:r>
              <a:rPr lang="fr-FR" dirty="0"/>
              <a:t>Mettre en place différentes stratégies et outils pour développer son efficacité et sa sérénité à la fois personnelle et professionnelle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Toutes les personnes travaillant en autonomie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9E42CC6-651E-4FD5-BB67-335383BA79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>
            <a:normAutofit/>
          </a:bodyPr>
          <a:lstStyle/>
          <a:p>
            <a:r>
              <a:rPr lang="fr-FR" dirty="0"/>
              <a:t>Prise de recul et auto-diagnostique sur ses « maladies » du temps</a:t>
            </a:r>
          </a:p>
          <a:p>
            <a:endParaRPr lang="fr-FR" dirty="0"/>
          </a:p>
          <a:p>
            <a:r>
              <a:rPr lang="fr-FR" dirty="0"/>
              <a:t>Les lois régissant le temps (</a:t>
            </a:r>
            <a:r>
              <a:rPr lang="fr-FR" dirty="0" err="1"/>
              <a:t>Fraisse</a:t>
            </a:r>
            <a:r>
              <a:rPr lang="fr-FR" dirty="0"/>
              <a:t>, Murphy, Parkinson, Taylor, …) et les facteurs impactant son efficacité</a:t>
            </a:r>
          </a:p>
          <a:p>
            <a:endParaRPr lang="fr-FR" dirty="0"/>
          </a:p>
          <a:p>
            <a:r>
              <a:rPr lang="fr-FR" dirty="0"/>
              <a:t>Découverte et partage des 11 piliers pour maîtriser son temps: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Optimiser l’agencement de son espace de travail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Savoir gérer les priorités (urgence et importance)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Savoir gérer les perturbations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Supprimer les chronophages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Optimiser sa concentration (méthode </a:t>
            </a:r>
            <a:r>
              <a:rPr lang="fr-FR" dirty="0" err="1"/>
              <a:t>Pomodoro</a:t>
            </a:r>
            <a:r>
              <a:rPr lang="fr-FR" dirty="0"/>
              <a:t>)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Gérer le temps court et temps long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Savoir dire non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Savoir déléguer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Retrouver les informations en – 2 minutes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Savoir gérer ses emails</a:t>
            </a:r>
          </a:p>
          <a:p>
            <a:pPr marL="571500" lvl="1" indent="-228600">
              <a:buFont typeface="+mj-lt"/>
              <a:buAutoNum type="arabicPeriod"/>
            </a:pPr>
            <a:r>
              <a:rPr lang="fr-FR" dirty="0"/>
              <a:t>Se recentrer sur les activités à valeur ajoutée</a:t>
            </a:r>
          </a:p>
          <a:p>
            <a:endParaRPr lang="fr-FR" dirty="0"/>
          </a:p>
          <a:p>
            <a:r>
              <a:rPr lang="fr-FR" dirty="0"/>
              <a:t>Elaboration de son plan d’actions personnel et mise en pratique entre chaque session d’animation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4125DC-030A-4FB7-BD63-B84F5EA082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F19_005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97EBD30-7CDD-CBD7-03EB-6BBB99423C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4950 €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1147FE9D-D7B6-9B2E-8D3E-562430F4B5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AD28EA26-11A2-1820-AE26-2996DD9F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0" name="Graphique 19" descr="Internet avec un remplissage uni">
            <a:extLst>
              <a:ext uri="{FF2B5EF4-FFF2-40B4-BE49-F238E27FC236}">
                <a16:creationId xmlns:a16="http://schemas.microsoft.com/office/drawing/2014/main" id="{A11EB61A-4B70-FB46-5638-EDB734F04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5" name="ZoneTexte 4">
            <a:hlinkClick r:id="rId6"/>
            <a:extLst>
              <a:ext uri="{FF2B5EF4-FFF2-40B4-BE49-F238E27FC236}">
                <a16:creationId xmlns:a16="http://schemas.microsoft.com/office/drawing/2014/main" id="{223CE9F4-E991-E161-8EA9-A1B38D604D25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ED3F14-A4F1-8798-3A7D-8A4609980F25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3641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7C4-91D6-48AA-9FD1-4FAA23207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Gagner du temps et de l’efficacité grâce au sketchnoting</a:t>
            </a:r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F53378EF-A69B-60B3-B445-FA97591F9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Prendre des notes imagées pour favoriser son efficacité personnelle</a:t>
            </a:r>
          </a:p>
          <a:p>
            <a:r>
              <a:rPr lang="fr-FR" dirty="0"/>
              <a:t>Traduire des informations en messages graphiques pour clarifier la pensée</a:t>
            </a:r>
          </a:p>
          <a:p>
            <a:r>
              <a:rPr lang="fr-FR" dirty="0"/>
              <a:t>Construire des messages graphiques pour communiquer avec impact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F0F1D-1A3A-43C3-9C11-B8478015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B3663-B044-4783-86A0-F0AF37FB2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9C82E250-C75B-6AAC-C6F3-AF7CCED97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90B503C-B18A-0AE2-AD18-808A47272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Pour tous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66C62A7-9287-DAC4-5A32-03FDD4BBD1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Prendre des notes imagées pour faciliter leur mémorisation et leur exploitation</a:t>
            </a:r>
          </a:p>
          <a:p>
            <a:pPr lvl="1"/>
            <a:r>
              <a:rPr lang="fr-FR" dirty="0"/>
              <a:t>Dépasser ses inhibitions face au dessin</a:t>
            </a:r>
          </a:p>
          <a:p>
            <a:pPr lvl="1"/>
            <a:r>
              <a:rPr lang="fr-FR" dirty="0"/>
              <a:t>Maîtriser les formes de base du dessin et les 6 éléments du sketchnoting.</a:t>
            </a:r>
          </a:p>
          <a:p>
            <a:pPr lvl="1"/>
            <a:r>
              <a:rPr lang="fr-FR" dirty="0"/>
              <a:t>Élaborer son alphabet visuel, découvrir son style.</a:t>
            </a:r>
          </a:p>
          <a:p>
            <a:pPr lvl="1"/>
            <a:r>
              <a:rPr lang="fr-FR" dirty="0"/>
              <a:t>Prendre des notes graphiques.</a:t>
            </a:r>
          </a:p>
          <a:p>
            <a:pPr lvl="1"/>
            <a:endParaRPr lang="fr-FR" dirty="0"/>
          </a:p>
          <a:p>
            <a:r>
              <a:rPr lang="fr-FR" dirty="0"/>
              <a:t>Traduire des informations en messages graphiques et imagés</a:t>
            </a:r>
          </a:p>
          <a:p>
            <a:pPr lvl="1"/>
            <a:r>
              <a:rPr lang="fr-FR" dirty="0"/>
              <a:t>Sélectionner, filtrer l'essentiel.</a:t>
            </a:r>
          </a:p>
          <a:p>
            <a:pPr lvl="1"/>
            <a:r>
              <a:rPr lang="fr-FR" dirty="0"/>
              <a:t>Synthétiser les messages clés sous forme de schémas et de représentations imagées.</a:t>
            </a:r>
          </a:p>
          <a:p>
            <a:pPr lvl="1"/>
            <a:r>
              <a:rPr lang="fr-FR" dirty="0"/>
              <a:t>Composer, assembler les différents éléments, clarifier la pensée.</a:t>
            </a:r>
          </a:p>
          <a:p>
            <a:pPr lvl="1"/>
            <a:r>
              <a:rPr lang="fr-FR" dirty="0"/>
              <a:t>Appliquer le sketchnoting à différents contextes : compréhension, apprentissage, organisation personnelle, créativité, etc.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6D24B25-DCF1-B003-EB48-B01262C9E6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F23_001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71D613F-CCF4-BE83-0385-E97F6CAED5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939AAA9E-25D5-DB92-1A55-1A21FECA22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24" name="Graphique 23" descr="Architecture avec un remplissage uni">
            <a:extLst>
              <a:ext uri="{FF2B5EF4-FFF2-40B4-BE49-F238E27FC236}">
                <a16:creationId xmlns:a16="http://schemas.microsoft.com/office/drawing/2014/main" id="{4187A345-B75D-D0E2-0F69-67C13F18B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C239EF6-B0FE-59A2-E482-124417573F1E}"/>
              </a:ext>
            </a:extLst>
          </p:cNvPr>
          <p:cNvSpPr/>
          <p:nvPr/>
        </p:nvSpPr>
        <p:spPr>
          <a:xfrm>
            <a:off x="6109083" y="867735"/>
            <a:ext cx="609600" cy="2008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NEW</a:t>
            </a:r>
          </a:p>
        </p:txBody>
      </p:sp>
      <p:sp>
        <p:nvSpPr>
          <p:cNvPr id="9" name="ZoneTexte 8">
            <a:hlinkClick r:id="rId4"/>
            <a:extLst>
              <a:ext uri="{FF2B5EF4-FFF2-40B4-BE49-F238E27FC236}">
                <a16:creationId xmlns:a16="http://schemas.microsoft.com/office/drawing/2014/main" id="{CD8710D3-8C66-A73C-F276-06D2B4FA2AC2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5D6970-F0D9-D4EB-C385-AF985BC228A0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5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23082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CDA1B-D7A2-4644-B5E3-1263CB346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Priorisation et pilotage d’un plan d’actions</a:t>
            </a:r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276B875B-F2EC-04E3-BE99-E8FC4B904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Mettre en place de bonnes pratiques  pour hiérarchiser et piloter un plan d’actions collaboratifs efficace</a:t>
            </a:r>
          </a:p>
          <a:p>
            <a:r>
              <a:rPr lang="fr-FR" dirty="0"/>
              <a:t>Faire respecter les délais et les livrables</a:t>
            </a:r>
          </a:p>
          <a:p>
            <a:r>
              <a:rPr lang="fr-FR" dirty="0"/>
              <a:t>Partager équitablement le travail à réaliser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79EA3E-E3BC-45B7-B244-6E99541D6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71D4DF-4E15-4FD7-BC1B-41922947E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9CAD06D1-078E-2D6A-8BD7-A4E92C228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4630CC-69B1-4329-85F0-902A289271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5D08113-0006-BFEF-167A-845B4A2482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Les objectifs d’un plan d’actions</a:t>
            </a:r>
          </a:p>
          <a:p>
            <a:endParaRPr lang="fr-FR" dirty="0"/>
          </a:p>
          <a:p>
            <a:r>
              <a:rPr lang="fr-FR" dirty="0"/>
              <a:t>Les composantes d’un plan d’actions</a:t>
            </a:r>
          </a:p>
          <a:p>
            <a:endParaRPr lang="fr-FR" dirty="0"/>
          </a:p>
          <a:p>
            <a:r>
              <a:rPr lang="fr-FR" dirty="0"/>
              <a:t>Les bonnes pratiques pour alimenter et faire vivre un plan d’actions</a:t>
            </a:r>
          </a:p>
          <a:p>
            <a:endParaRPr lang="fr-FR" dirty="0"/>
          </a:p>
          <a:p>
            <a:r>
              <a:rPr lang="fr-FR" dirty="0"/>
              <a:t>Comment formuler des actions claires, simples et efficaces ?</a:t>
            </a:r>
          </a:p>
          <a:p>
            <a:endParaRPr lang="fr-FR" dirty="0"/>
          </a:p>
          <a:p>
            <a:r>
              <a:rPr lang="fr-FR" dirty="0"/>
              <a:t>Les outils de bases pour gérer un plan d’actions en distanciel ou en présentiel</a:t>
            </a:r>
          </a:p>
          <a:p>
            <a:endParaRPr lang="fr-FR" dirty="0"/>
          </a:p>
          <a:p>
            <a:r>
              <a:rPr lang="fr-FR" dirty="0"/>
              <a:t>Comment dispatcher les actions aux différents acteurs et s’assurer de la réalisation dans les temps ?</a:t>
            </a:r>
          </a:p>
          <a:p>
            <a:endParaRPr lang="fr-FR" dirty="0"/>
          </a:p>
          <a:p>
            <a:r>
              <a:rPr lang="fr-FR" dirty="0"/>
              <a:t>Les outils de hiérarchisation et priorisation (matrice </a:t>
            </a:r>
            <a:r>
              <a:rPr lang="fr-FR" dirty="0" err="1"/>
              <a:t>d’eisenhower</a:t>
            </a:r>
            <a:r>
              <a:rPr lang="fr-FR" dirty="0"/>
              <a:t>, matrice gain / effort, planning poker, …)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A05A57F-1343-7C6E-33FF-C7F615FFF0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F24_002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A0D0362-F679-A61B-1642-1D6DF68C23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EA44A0A8-7BF9-9109-874B-0467F9D56A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23" name="Graphique 22" descr="Architecture avec un remplissage uni">
            <a:extLst>
              <a:ext uri="{FF2B5EF4-FFF2-40B4-BE49-F238E27FC236}">
                <a16:creationId xmlns:a16="http://schemas.microsoft.com/office/drawing/2014/main" id="{4D644434-9BAC-227B-B5C6-663D115E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5" name="Graphique 24" descr="Internet avec un remplissage uni">
            <a:extLst>
              <a:ext uri="{FF2B5EF4-FFF2-40B4-BE49-F238E27FC236}">
                <a16:creationId xmlns:a16="http://schemas.microsoft.com/office/drawing/2014/main" id="{5A20F14C-1618-773C-AFF4-DC33D6C50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8" name="ZoneTexte 7">
            <a:hlinkClick r:id="rId6"/>
            <a:extLst>
              <a:ext uri="{FF2B5EF4-FFF2-40B4-BE49-F238E27FC236}">
                <a16:creationId xmlns:a16="http://schemas.microsoft.com/office/drawing/2014/main" id="{6AE33D65-5F96-7D42-0991-C5C01E654226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22A5DB-4A78-3304-7FDE-7D3DD054860A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63629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CDA1B-D7A2-4644-B5E3-1263CB346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conduite du changement: les fondamentaux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3D4874-E54E-4D0F-9F43-B04028895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Être capable de conduire le changement dans le cadre d’un projet:</a:t>
            </a:r>
          </a:p>
          <a:p>
            <a:r>
              <a:rPr lang="fr-FR" dirty="0"/>
              <a:t>Comprendre les résistances</a:t>
            </a:r>
          </a:p>
          <a:p>
            <a:r>
              <a:rPr lang="fr-FR" dirty="0"/>
              <a:t>Savoir actionner les bons leviers pour faire adhérer</a:t>
            </a:r>
          </a:p>
          <a:p>
            <a:r>
              <a:rPr lang="fr-FR" dirty="0"/>
              <a:t>Entrainer les équipes dans la dynamique de changement. </a:t>
            </a:r>
          </a:p>
          <a:p>
            <a:r>
              <a:rPr lang="fr-FR" dirty="0"/>
              <a:t>Être de vrais « rôle modèles » pour l’ensemble de vos collègues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79EA3E-E3BC-45B7-B244-6E99541D6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71D4DF-4E15-4FD7-BC1B-41922947E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4744836-83C1-430D-BD97-9056487EF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4630CC-69B1-4329-85F0-902A289271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Manager de tous métiers</a:t>
            </a:r>
          </a:p>
          <a:p>
            <a:r>
              <a:rPr lang="fr-FR" dirty="0"/>
              <a:t>Chef de projet</a:t>
            </a:r>
          </a:p>
          <a:p>
            <a:r>
              <a:rPr lang="fr-FR" dirty="0"/>
              <a:t>RH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718D7C-66E1-4ECC-AA3F-A5EC485CCF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Pourquoi, changer?</a:t>
            </a:r>
          </a:p>
          <a:p>
            <a:endParaRPr lang="fr-FR" dirty="0"/>
          </a:p>
          <a:p>
            <a:r>
              <a:rPr lang="fr-FR" dirty="0"/>
              <a:t>Pourquoi résistons-nous face à un changement? Quelles conséquences individuelles et collectives?</a:t>
            </a:r>
          </a:p>
          <a:p>
            <a:endParaRPr lang="fr-FR" dirty="0"/>
          </a:p>
          <a:p>
            <a:r>
              <a:rPr lang="fr-FR" dirty="0"/>
              <a:t>Réussir à mobiliser les énergies, faire adhérer à un projet</a:t>
            </a:r>
          </a:p>
          <a:p>
            <a:pPr lvl="1"/>
            <a:r>
              <a:rPr lang="fr-FR" dirty="0"/>
              <a:t>Les conditions de réussites</a:t>
            </a:r>
          </a:p>
          <a:p>
            <a:pPr lvl="1"/>
            <a:r>
              <a:rPr lang="fr-FR" dirty="0"/>
              <a:t>Le processus du changement (vallée du deuil)</a:t>
            </a:r>
          </a:p>
          <a:p>
            <a:pPr lvl="1"/>
            <a:endParaRPr lang="fr-FR" dirty="0"/>
          </a:p>
          <a:p>
            <a:r>
              <a:rPr lang="fr-FR" dirty="0"/>
              <a:t>Mettre en place une stratégie de conduite du changement</a:t>
            </a:r>
          </a:p>
          <a:p>
            <a:pPr lvl="1"/>
            <a:r>
              <a:rPr lang="fr-FR" dirty="0"/>
              <a:t>Diagnostiquer la situation initiale, le contexte avec des outils simples, efficaces et collaboratifs</a:t>
            </a:r>
          </a:p>
          <a:p>
            <a:pPr lvl="1"/>
            <a:r>
              <a:rPr lang="fr-FR" dirty="0"/>
              <a:t>Identifier les freins et moteurs (cartes de partenaires)</a:t>
            </a:r>
          </a:p>
          <a:p>
            <a:pPr lvl="1"/>
            <a:r>
              <a:rPr lang="fr-FR" dirty="0"/>
              <a:t>Elaborer des tactiques adaptées pour faire prendre conscience, faire adhérer, faire agir et faire changer</a:t>
            </a:r>
          </a:p>
          <a:p>
            <a:pPr lvl="1"/>
            <a:r>
              <a:rPr lang="fr-FR" dirty="0"/>
              <a:t>Mettre en œuvre les actions de conduite du changement</a:t>
            </a:r>
          </a:p>
          <a:p>
            <a:pPr lvl="1"/>
            <a:r>
              <a:rPr lang="fr-FR" dirty="0"/>
              <a:t>Suivre, ajuster et capitaliser sur les bonnes pratiques</a:t>
            </a:r>
          </a:p>
          <a:p>
            <a:pPr lvl="1"/>
            <a:endParaRPr lang="fr-FR" dirty="0"/>
          </a:p>
          <a:p>
            <a:r>
              <a:rPr lang="fr-FR" dirty="0"/>
              <a:t>Développer votre créativité pour conduite le changement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8AF0D34-EF3A-42AF-9E70-0CD3FE7C21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F20_009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5868F57-A417-C3A4-AF76-E813CDCAF9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1650 €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6962A2A8-3423-25CC-CB34-F1F200ACAD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C51A2ADE-7326-1F3B-79CC-17B836A95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DC30C2AA-FA4A-96C6-1F25-69D817F93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A6D9F46A-F6D7-6B53-A2AE-A68300A880F4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688883-51C5-2459-18C7-75C305E05D94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7503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629375-5EF6-4F0F-A5E9-588489C0D96B}"/>
              </a:ext>
            </a:extLst>
          </p:cNvPr>
          <p:cNvSpPr/>
          <p:nvPr/>
        </p:nvSpPr>
        <p:spPr>
          <a:xfrm>
            <a:off x="0" y="7240771"/>
            <a:ext cx="6858000" cy="2665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4BBC97-B9D7-612D-CFDD-C8BF0007B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C4BB4F-3A49-5B2A-3F69-9BE93C3B8C4E}"/>
              </a:ext>
            </a:extLst>
          </p:cNvPr>
          <p:cNvSpPr txBox="1"/>
          <p:nvPr/>
        </p:nvSpPr>
        <p:spPr>
          <a:xfrm>
            <a:off x="953831" y="1210491"/>
            <a:ext cx="522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COMMENT LES FORMATIONS SE DEROULENT-ELLES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F06393-C527-946E-AD95-DB4D3FB1C67F}"/>
              </a:ext>
            </a:extLst>
          </p:cNvPr>
          <p:cNvSpPr txBox="1"/>
          <p:nvPr/>
        </p:nvSpPr>
        <p:spPr>
          <a:xfrm>
            <a:off x="2162787" y="1611580"/>
            <a:ext cx="2532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Formations intra-entreprise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A2BC47-D669-A385-42C3-C3BC0AAC98F3}"/>
              </a:ext>
            </a:extLst>
          </p:cNvPr>
          <p:cNvSpPr txBox="1"/>
          <p:nvPr/>
        </p:nvSpPr>
        <p:spPr>
          <a:xfrm>
            <a:off x="274199" y="1981295"/>
            <a:ext cx="633678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Le format intra-entreprise est privilégié afin de: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Répondre au mieux à vos attentes et vous fournir des formations à haute valeur ajoutée</a:t>
            </a:r>
          </a:p>
          <a:p>
            <a:pPr marL="285750" indent="-285750">
              <a:buFontTx/>
              <a:buChar char="-"/>
            </a:pPr>
            <a:r>
              <a:rPr lang="fr-FR" sz="1100" dirty="0"/>
              <a:t>D’optimiser vos coûts et budget de formation</a:t>
            </a:r>
          </a:p>
          <a:p>
            <a:endParaRPr lang="fr-FR" sz="1100" dirty="0"/>
          </a:p>
          <a:p>
            <a:r>
              <a:rPr lang="fr-FR" sz="1100" dirty="0"/>
              <a:t>Les formations proposées sont adaptées à vos besoins et objectifs pour améliorer les compétences de vos équipes et passer rapidement du savoir à l’action. Les formations sont réalisées soient dans vos locaux ou en distanciel.</a:t>
            </a:r>
          </a:p>
          <a:p>
            <a:endParaRPr lang="fr-FR" sz="1100" dirty="0"/>
          </a:p>
          <a:p>
            <a:r>
              <a:rPr lang="fr-FR" sz="1100" dirty="0"/>
              <a:t>Alliant apports théoriques et cas pratiques via des simulations ou </a:t>
            </a:r>
            <a:r>
              <a:rPr lang="fr-FR" sz="1100" dirty="0" err="1"/>
              <a:t>serious</a:t>
            </a:r>
            <a:r>
              <a:rPr lang="fr-FR" sz="1100" dirty="0"/>
              <a:t> </a:t>
            </a:r>
            <a:r>
              <a:rPr lang="fr-FR" sz="1100" dirty="0" err="1"/>
              <a:t>game</a:t>
            </a:r>
            <a:r>
              <a:rPr lang="fr-FR" sz="1100" dirty="0"/>
              <a:t>, le formateur s’adapte à votre culture d’entreprise avec une pédagogique dynamique et collaborative.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Le contenu des formations peut être adaptés à vos cas d’usages et spécificités métier (majoration de 20% correspondant à l’ingénierie de formation).</a:t>
            </a:r>
          </a:p>
          <a:p>
            <a:endParaRPr lang="fr-FR" sz="1100" dirty="0"/>
          </a:p>
          <a:p>
            <a:r>
              <a:rPr lang="fr-FR" sz="1100" dirty="0"/>
              <a:t>Les formations proposées peuvent s’inscrire dans un parcours d’accompagnement opérationnel individuel et / ou collectif afin de garantir l’ancrage des pratiques. (Sur mesure et à la demande).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1A3AA1-1974-513F-78D1-12953FE16661}"/>
              </a:ext>
            </a:extLst>
          </p:cNvPr>
          <p:cNvSpPr txBox="1"/>
          <p:nvPr/>
        </p:nvSpPr>
        <p:spPr>
          <a:xfrm>
            <a:off x="1386490" y="5733571"/>
            <a:ext cx="51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Toutes les formations peuvent être financées par votre OPCO avec à notre partenaire MISSIONEO.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864857-F16A-5AD1-6B3E-A272B4DD401F}"/>
              </a:ext>
            </a:extLst>
          </p:cNvPr>
          <p:cNvSpPr txBox="1"/>
          <p:nvPr/>
        </p:nvSpPr>
        <p:spPr>
          <a:xfrm>
            <a:off x="2548102" y="3798974"/>
            <a:ext cx="207481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70% de pratique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248070-585A-5436-3D6C-4933CBA8EE28}"/>
              </a:ext>
            </a:extLst>
          </p:cNvPr>
          <p:cNvSpPr txBox="1"/>
          <p:nvPr/>
        </p:nvSpPr>
        <p:spPr>
          <a:xfrm>
            <a:off x="518746" y="7570995"/>
            <a:ext cx="6133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Vous ne trouvez pas la formation dont vous avez besoin dans ce catalogue ?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ExcelHum propose également des formations </a:t>
            </a:r>
            <a:r>
              <a:rPr lang="fr-FR" sz="1400" b="1" dirty="0"/>
              <a:t>100% sur-mesure !</a:t>
            </a:r>
          </a:p>
          <a:p>
            <a:endParaRPr lang="fr-FR" sz="1400" dirty="0"/>
          </a:p>
          <a:p>
            <a:r>
              <a:rPr lang="fr-FR" sz="1100" dirty="0"/>
              <a:t>De la conception à la réalisation, ExcelHum peux créer des modules adaptés à vos attentes. De </a:t>
            </a:r>
            <a:r>
              <a:rPr lang="fr-FR" sz="1100" b="1" dirty="0"/>
              <a:t>l’expression de votre besoin</a:t>
            </a:r>
            <a:r>
              <a:rPr lang="fr-FR" sz="1100" dirty="0"/>
              <a:t>, à la </a:t>
            </a:r>
            <a:r>
              <a:rPr lang="fr-FR" sz="1100" b="1" dirty="0"/>
              <a:t>formation de vos équipes et vos formateurs</a:t>
            </a:r>
            <a:r>
              <a:rPr lang="fr-FR" sz="1100" dirty="0"/>
              <a:t>, en passant par </a:t>
            </a:r>
            <a:r>
              <a:rPr lang="fr-FR" sz="1100" b="1" dirty="0"/>
              <a:t>l’ingénierie pédagogique</a:t>
            </a:r>
            <a:r>
              <a:rPr lang="fr-FR" sz="1100" dirty="0"/>
              <a:t>, ExcelHum est à votre écoute pour concevoir la formation qui sera synonyme de </a:t>
            </a:r>
            <a:r>
              <a:rPr lang="fr-FR" sz="1100" b="1" dirty="0"/>
              <a:t>fun, défis, plaisir et nouveauté </a:t>
            </a:r>
            <a:r>
              <a:rPr lang="fr-FR" sz="1100" dirty="0"/>
              <a:t>pour vos collaborateurs.</a:t>
            </a:r>
          </a:p>
          <a:p>
            <a:endParaRPr lang="fr-FR" sz="1400" dirty="0"/>
          </a:p>
          <a:p>
            <a:pPr algn="ctr"/>
            <a:r>
              <a:rPr lang="fr-FR" sz="1200" b="1" dirty="0"/>
              <a:t>Contactez ExcelHum dès maintenant au </a:t>
            </a:r>
            <a:r>
              <a:rPr lang="fr-FR" sz="1200" b="1" dirty="0">
                <a:latin typeface="Roboto" panose="02000000000000000000" pitchFamily="2" charset="0"/>
              </a:rPr>
              <a:t>+33 6 14 72 14 53</a:t>
            </a:r>
            <a:endParaRPr lang="fr-FR" sz="1200" b="1" dirty="0"/>
          </a:p>
        </p:txBody>
      </p:sp>
      <p:pic>
        <p:nvPicPr>
          <p:cNvPr id="1026" name="Picture 2" descr="Logo, marque et règles d'usage Qualiopi - Certifopac">
            <a:extLst>
              <a:ext uri="{FF2B5EF4-FFF2-40B4-BE49-F238E27FC236}">
                <a16:creationId xmlns:a16="http://schemas.microsoft.com/office/drawing/2014/main" id="{CF5EB26F-76B4-0DF6-2C70-FE9FDE26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9" y="5625537"/>
            <a:ext cx="992032" cy="5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8B79D3-C4C1-6A23-5702-08C01083679A}"/>
              </a:ext>
            </a:extLst>
          </p:cNvPr>
          <p:cNvSpPr txBox="1"/>
          <p:nvPr/>
        </p:nvSpPr>
        <p:spPr>
          <a:xfrm>
            <a:off x="274199" y="6532056"/>
            <a:ext cx="2472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1"/>
                </a:solidFill>
                <a:latin typeface="Agency FB" panose="020B0503020202020204" pitchFamily="34" charset="0"/>
              </a:rPr>
              <a:t>FORMATIONS INTRA-ENTREPRISE EN PRESENTIEL</a:t>
            </a:r>
          </a:p>
        </p:txBody>
      </p:sp>
      <p:pic>
        <p:nvPicPr>
          <p:cNvPr id="13" name="Graphique 12" descr="Architecture avec un remplissage uni">
            <a:extLst>
              <a:ext uri="{FF2B5EF4-FFF2-40B4-BE49-F238E27FC236}">
                <a16:creationId xmlns:a16="http://schemas.microsoft.com/office/drawing/2014/main" id="{AE6948EC-22CB-9CB2-5B8B-6C043FB61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4481" y="6374922"/>
            <a:ext cx="554518" cy="554518"/>
          </a:xfrm>
          <a:prstGeom prst="rect">
            <a:avLst/>
          </a:prstGeom>
        </p:spPr>
      </p:pic>
      <p:pic>
        <p:nvPicPr>
          <p:cNvPr id="14" name="Graphique 13" descr="Internet avec un remplissage uni">
            <a:extLst>
              <a:ext uri="{FF2B5EF4-FFF2-40B4-BE49-F238E27FC236}">
                <a16:creationId xmlns:a16="http://schemas.microsoft.com/office/drawing/2014/main" id="{C71E0C24-4EF3-E0BA-1387-B826B6962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9283" y="6383497"/>
            <a:ext cx="554518" cy="55451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C372FCE-9AB2-9287-68C1-A2478604503A}"/>
              </a:ext>
            </a:extLst>
          </p:cNvPr>
          <p:cNvSpPr txBox="1"/>
          <p:nvPr/>
        </p:nvSpPr>
        <p:spPr>
          <a:xfrm>
            <a:off x="3585511" y="6532056"/>
            <a:ext cx="2315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1"/>
                </a:solidFill>
                <a:latin typeface="Agency FB" panose="020B0503020202020204" pitchFamily="34" charset="0"/>
              </a:rPr>
              <a:t>FORMATIONS INTRA-ENTREPRISE A DISTANCE</a:t>
            </a:r>
          </a:p>
        </p:txBody>
      </p:sp>
      <p:pic>
        <p:nvPicPr>
          <p:cNvPr id="17" name="Image 16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F13FD406-781F-87F8-C20E-03F3C62F4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" y="109519"/>
            <a:ext cx="1815764" cy="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7676484-DA33-D15E-E145-072416C597A9}"/>
              </a:ext>
            </a:extLst>
          </p:cNvPr>
          <p:cNvSpPr txBox="1"/>
          <p:nvPr/>
        </p:nvSpPr>
        <p:spPr>
          <a:xfrm>
            <a:off x="1711453" y="841287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gency FB" panose="020B0503020202020204" pitchFamily="34" charset="0"/>
              </a:rPr>
              <a:t>SUIVEZ EXCELHUM SUR </a:t>
            </a:r>
          </a:p>
        </p:txBody>
      </p:sp>
      <p:pic>
        <p:nvPicPr>
          <p:cNvPr id="17" name="Image 1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46D50B6-9AF3-38A2-1A7C-28181038B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52" y="8228415"/>
            <a:ext cx="966230" cy="7481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0C0C37-1E18-32E6-8F88-E562307989D3}"/>
              </a:ext>
            </a:extLst>
          </p:cNvPr>
          <p:cNvSpPr txBox="1"/>
          <p:nvPr/>
        </p:nvSpPr>
        <p:spPr>
          <a:xfrm>
            <a:off x="3191640" y="4461547"/>
            <a:ext cx="3950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3"/>
              </a:rPr>
              <a:t>contact@excelhum.com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+33 6 14 72 14 53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 descr="Une image contenant dessin humoristique, jouet, Personnage de fiction, figurine&#10;&#10;Description générée automatiquement">
            <a:extLst>
              <a:ext uri="{FF2B5EF4-FFF2-40B4-BE49-F238E27FC236}">
                <a16:creationId xmlns:a16="http://schemas.microsoft.com/office/drawing/2014/main" id="{D69955EA-45B3-B46F-BBB6-39F8BF48C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94" y="3864290"/>
            <a:ext cx="2202106" cy="220210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Une image contenant texte, Police, symbole, logo&#10;&#10;Description générée automatiquement">
            <a:extLst>
              <a:ext uri="{FF2B5EF4-FFF2-40B4-BE49-F238E27FC236}">
                <a16:creationId xmlns:a16="http://schemas.microsoft.com/office/drawing/2014/main" id="{9AF40E6B-8F07-0C70-4F49-50FBE9FD4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0" y="504422"/>
            <a:ext cx="6048219" cy="14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36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7C4-91D6-48AA-9FD1-4FAA23207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méthode DNA : réussir l’animation de vos formations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DD7CFE-94DE-4478-A7C7-CEAC19479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Maîtriser le processus d’animation d’une formation et les techniques associées</a:t>
            </a:r>
          </a:p>
          <a:p>
            <a:r>
              <a:rPr lang="fr-FR" dirty="0"/>
              <a:t>Rendre dynamique vos formations et faciliter l’appropriation des concepts, messages et techniques partagées</a:t>
            </a:r>
          </a:p>
          <a:p>
            <a:r>
              <a:rPr lang="fr-FR" dirty="0"/>
              <a:t>Mettre du fun dans vos formations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F0F1D-1A3A-43C3-9C11-B8478015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B3663-B044-4783-86A0-F0AF37FB2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B43B73-1B83-4EB8-8BFB-A8CE51DA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DDBB6A2-A0EC-46F0-86DF-C6831C644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Formateur débutant ou occasionnel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C4DEF83-B9C5-4BAF-AB86-DB558EB9C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7784" y="4102443"/>
            <a:ext cx="4264154" cy="5103954"/>
          </a:xfrm>
        </p:spPr>
        <p:txBody>
          <a:bodyPr/>
          <a:lstStyle/>
          <a:p>
            <a:r>
              <a:rPr lang="fr-FR" dirty="0"/>
              <a:t>Réussir une formation</a:t>
            </a:r>
          </a:p>
          <a:p>
            <a:pPr lvl="1"/>
            <a:r>
              <a:rPr lang="fr-FR" dirty="0"/>
              <a:t>Les causes d’échecs</a:t>
            </a:r>
          </a:p>
          <a:p>
            <a:pPr lvl="1"/>
            <a:r>
              <a:rPr lang="fr-FR" dirty="0"/>
              <a:t>Les conditions de réussites</a:t>
            </a:r>
          </a:p>
          <a:p>
            <a:pPr lvl="1"/>
            <a:endParaRPr lang="fr-FR" dirty="0"/>
          </a:p>
          <a:p>
            <a:r>
              <a:rPr lang="fr-FR" dirty="0"/>
              <a:t>Les différents temps d’une formation</a:t>
            </a:r>
          </a:p>
          <a:p>
            <a:pPr lvl="1"/>
            <a:r>
              <a:rPr lang="fr-FR" dirty="0"/>
              <a:t>Décollage</a:t>
            </a:r>
          </a:p>
          <a:p>
            <a:pPr lvl="1"/>
            <a:r>
              <a:rPr lang="fr-FR" dirty="0"/>
              <a:t>Navigation</a:t>
            </a:r>
          </a:p>
          <a:p>
            <a:pPr lvl="1"/>
            <a:r>
              <a:rPr lang="fr-FR" dirty="0"/>
              <a:t>Atterrissage</a:t>
            </a:r>
          </a:p>
          <a:p>
            <a:pPr lvl="1"/>
            <a:endParaRPr lang="fr-FR" dirty="0"/>
          </a:p>
          <a:p>
            <a:r>
              <a:rPr lang="fr-FR" dirty="0"/>
              <a:t>Les différents types de pédagogies et techniques pouvant être utilisés sur les différents temps d’une formation</a:t>
            </a:r>
          </a:p>
          <a:p>
            <a:endParaRPr lang="fr-FR" dirty="0"/>
          </a:p>
          <a:p>
            <a:r>
              <a:rPr lang="fr-FR" dirty="0"/>
              <a:t>La posture du formateur</a:t>
            </a:r>
          </a:p>
          <a:p>
            <a:endParaRPr lang="fr-FR" dirty="0"/>
          </a:p>
          <a:p>
            <a:r>
              <a:rPr lang="fr-FR" dirty="0"/>
              <a:t>Comment impliquer l’ensemble des participants?</a:t>
            </a:r>
          </a:p>
          <a:p>
            <a:endParaRPr lang="fr-FR" dirty="0"/>
          </a:p>
          <a:p>
            <a:r>
              <a:rPr lang="fr-FR" dirty="0"/>
              <a:t>Comment s’assurer de la compréhension et l’appropriation des messages?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261C66F-FCF4-4EA4-912D-5C8D887AAA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F20_014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EE9513-6E4D-0E0D-A605-59880FA182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À partir de </a:t>
            </a:r>
            <a:r>
              <a:rPr lang="fr-FR" b="1" dirty="0"/>
              <a:t>550 € H.T</a:t>
            </a:r>
            <a:r>
              <a:rPr lang="fr-FR" dirty="0"/>
              <a:t>. (par personne)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9D573FF0-1CEF-9DDF-7390-5CFCF82E3B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59DA755C-46D5-0923-DD52-B6F8B73E4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0" name="Graphique 19" descr="Ville avec un remplissage uni">
            <a:extLst>
              <a:ext uri="{FF2B5EF4-FFF2-40B4-BE49-F238E27FC236}">
                <a16:creationId xmlns:a16="http://schemas.microsoft.com/office/drawing/2014/main" id="{0096866A-F0FC-0F95-6B66-CEEAF6F95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5178" y="9381483"/>
            <a:ext cx="428916" cy="4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2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4DCF4-B949-475B-831E-F6C436301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Réussir l’intégration des nouveaux collaborateurs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300ECD-C39D-4E52-B768-6BF79E8DE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Acquérir une méthodologie commune dans l'accueil d'un nouveau collaborateur</a:t>
            </a:r>
          </a:p>
          <a:p>
            <a:r>
              <a:rPr lang="fr-FR" dirty="0"/>
              <a:t>Connaître des règles essentielles à l'accueil d'un nouveau collaborateur</a:t>
            </a:r>
          </a:p>
          <a:p>
            <a:r>
              <a:rPr lang="fr-FR" dirty="0"/>
              <a:t>Mettre en avant la sécurité sans oublier la performance de l'entreprise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F5C2B7-A482-400D-BA0E-0AE36F7B0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60C762-FA0F-4D94-A03C-C2706BE5F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FF2BC68-1150-44B0-BD86-126AC7E562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5DC637D-7F52-4CC4-AEF0-A78B5DD12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6BFB30D-2AFD-272D-04BB-8AEFC10B28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74F4168-49EC-4ABC-A20C-FD9ADEC7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F20_016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710139C-2878-1AFD-418E-48E27E74D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À partir de </a:t>
            </a:r>
            <a:r>
              <a:rPr lang="fr-FR" b="1" dirty="0"/>
              <a:t>550 € H.T</a:t>
            </a:r>
            <a:r>
              <a:rPr lang="fr-FR" dirty="0"/>
              <a:t>. (par personne)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869D001F-2BBE-316F-4263-13A85FE284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20" name="Graphique 19" descr="Architecture avec un remplissage uni">
            <a:extLst>
              <a:ext uri="{FF2B5EF4-FFF2-40B4-BE49-F238E27FC236}">
                <a16:creationId xmlns:a16="http://schemas.microsoft.com/office/drawing/2014/main" id="{E065A98C-6B1B-70A7-E95C-9502C331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Ville avec un remplissage uni">
            <a:extLst>
              <a:ext uri="{FF2B5EF4-FFF2-40B4-BE49-F238E27FC236}">
                <a16:creationId xmlns:a16="http://schemas.microsoft.com/office/drawing/2014/main" id="{7D636359-F8A2-3DCD-3294-BFFFF22A8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5178" y="9381483"/>
            <a:ext cx="428916" cy="428916"/>
          </a:xfrm>
          <a:prstGeom prst="rect">
            <a:avLst/>
          </a:prstGeom>
        </p:spPr>
      </p:pic>
      <p:pic>
        <p:nvPicPr>
          <p:cNvPr id="22" name="Graphique 21" descr="Internet avec un remplissage uni">
            <a:extLst>
              <a:ext uri="{FF2B5EF4-FFF2-40B4-BE49-F238E27FC236}">
                <a16:creationId xmlns:a16="http://schemas.microsoft.com/office/drawing/2014/main" id="{EFB3828E-46BC-EAF9-7CD1-B355B6337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7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4DCF4-B949-475B-831E-F6C436301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Benchmark: Les bonnes pratiques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300ECD-C39D-4E52-B768-6BF79E8DE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F5C2B7-A482-400D-BA0E-0AE36F7B0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60C762-FA0F-4D94-A03C-C2706BE5F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FF2BC68-1150-44B0-BD86-126AC7E562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5DC637D-7F52-4CC4-AEF0-A78B5DD12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C84A644-A2AE-8CE1-EEA1-65EBDDF31B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74F4168-49EC-4ABC-A20C-FD9ADEC7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FR20_019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7DA28DA-CD7A-A2C5-5A41-12B486EC45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À partir de </a:t>
            </a:r>
            <a:r>
              <a:rPr lang="fr-FR" b="1" dirty="0"/>
              <a:t>550 € H.T</a:t>
            </a:r>
            <a:r>
              <a:rPr lang="fr-FR" dirty="0"/>
              <a:t>. (par personne)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1DB9C469-F6E7-F0FE-592B-D6A089F46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20" name="Graphique 19" descr="Architecture avec un remplissage uni">
            <a:extLst>
              <a:ext uri="{FF2B5EF4-FFF2-40B4-BE49-F238E27FC236}">
                <a16:creationId xmlns:a16="http://schemas.microsoft.com/office/drawing/2014/main" id="{F8A81008-14DA-6FC7-D671-BBD75824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Ville avec un remplissage uni">
            <a:extLst>
              <a:ext uri="{FF2B5EF4-FFF2-40B4-BE49-F238E27FC236}">
                <a16:creationId xmlns:a16="http://schemas.microsoft.com/office/drawing/2014/main" id="{F4AF0455-D48D-E7CE-2528-9E1C70F54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5178" y="9381483"/>
            <a:ext cx="428916" cy="428916"/>
          </a:xfrm>
          <a:prstGeom prst="rect">
            <a:avLst/>
          </a:prstGeom>
        </p:spPr>
      </p:pic>
      <p:pic>
        <p:nvPicPr>
          <p:cNvPr id="22" name="Graphique 21" descr="Internet avec un remplissage uni">
            <a:extLst>
              <a:ext uri="{FF2B5EF4-FFF2-40B4-BE49-F238E27FC236}">
                <a16:creationId xmlns:a16="http://schemas.microsoft.com/office/drawing/2014/main" id="{D10790DD-9DA5-C181-CDED-7E12499F1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940E7-E91C-4013-971C-6024482BA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retour d’expérience (REX) outil de capitalisation</a:t>
            </a:r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0C8EBB78-3185-9B86-4882-645B551D1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456C95-C18E-4609-B203-D3096941A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0B386D-5A1E-4A95-9BCE-34FE3027E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1E19D20-D58A-6E68-7253-DD31FA5AEB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74CEA1C-1B32-461F-A4EC-5067D6BC69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237432B-EEFE-2474-68B1-2D94ED76B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231417D-8987-830E-556C-979239668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F23_004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23A3CF4-49F8-A5BB-2A50-9E12DB7BCD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À partir de </a:t>
            </a:r>
            <a:r>
              <a:rPr lang="fr-FR" b="1" dirty="0"/>
              <a:t>550 € H.T</a:t>
            </a:r>
            <a:r>
              <a:rPr lang="fr-FR" dirty="0"/>
              <a:t>. (par personne)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CE877E8-F582-0A5C-6742-FD03D85234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23" name="Graphique 22" descr="Architecture avec un remplissage uni">
            <a:extLst>
              <a:ext uri="{FF2B5EF4-FFF2-40B4-BE49-F238E27FC236}">
                <a16:creationId xmlns:a16="http://schemas.microsoft.com/office/drawing/2014/main" id="{73B44670-ADDA-CDC4-77D1-BE51F51C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4" name="Graphique 23" descr="Ville avec un remplissage uni">
            <a:extLst>
              <a:ext uri="{FF2B5EF4-FFF2-40B4-BE49-F238E27FC236}">
                <a16:creationId xmlns:a16="http://schemas.microsoft.com/office/drawing/2014/main" id="{1BBD3F1C-64BF-D7A6-733B-723A6054A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5178" y="9381483"/>
            <a:ext cx="428916" cy="428916"/>
          </a:xfrm>
          <a:prstGeom prst="rect">
            <a:avLst/>
          </a:prstGeom>
        </p:spPr>
      </p:pic>
      <p:pic>
        <p:nvPicPr>
          <p:cNvPr id="25" name="Graphique 24" descr="Internet avec un remplissage uni">
            <a:extLst>
              <a:ext uri="{FF2B5EF4-FFF2-40B4-BE49-F238E27FC236}">
                <a16:creationId xmlns:a16="http://schemas.microsoft.com/office/drawing/2014/main" id="{A9F77B74-ABA3-85A1-E0F8-063B19A71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38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Connaître les principes et l’utilité de l’outil SMED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C226D82-43C3-823C-1869-EC0E4B240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55E7AE-A250-0306-4E86-1DBF7C4C70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588B90D-3537-4989-F9D3-0CEBB41289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C9E95E0A-E8DF-96B1-9F33-3224E7E6CDB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L’optimisation des espaces de travail avec le 5S dans les bureaux</a:t>
            </a:r>
          </a:p>
        </p:txBody>
      </p:sp>
    </p:spTree>
    <p:extLst>
      <p:ext uri="{BB962C8B-B14F-4D97-AF65-F5344CB8AC3E}">
        <p14:creationId xmlns:p14="http://schemas.microsoft.com/office/powerpoint/2010/main" val="3495200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Connaître les principes et l’utilité de l’outil SMED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Tous les métiers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34C033E-C964-9A6D-438F-ABD7CA8B75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53B55C8-E379-3CD1-9C82-4717084C3A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DFF0899-79BE-153E-D42A-0C8A231F96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7790D19B-25D1-0A23-7101-4CEA6E5C43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L’</a:t>
            </a:r>
            <a:r>
              <a:rPr lang="fr-FR" dirty="0" err="1"/>
              <a:t>Obeya</a:t>
            </a:r>
            <a:r>
              <a:rPr lang="fr-FR" dirty="0"/>
              <a:t>: animer visuellement vos projets complexes</a:t>
            </a:r>
          </a:p>
        </p:txBody>
      </p:sp>
    </p:spTree>
    <p:extLst>
      <p:ext uri="{BB962C8B-B14F-4D97-AF65-F5344CB8AC3E}">
        <p14:creationId xmlns:p14="http://schemas.microsoft.com/office/powerpoint/2010/main" val="350808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13">
            <a:extLst>
              <a:ext uri="{FF2B5EF4-FFF2-40B4-BE49-F238E27FC236}">
                <a16:creationId xmlns:a16="http://schemas.microsoft.com/office/drawing/2014/main" id="{93481104-13E5-013A-98CD-9E4F0FF9F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7C1DD5-1B68-4A0C-A612-CC8C0B076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162BBB-66E6-4119-9B72-9738ECA3A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EAA4ED3-AC01-C34D-8D09-D17AEA794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D597FA-E26C-479C-94AD-FF200224F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Production</a:t>
            </a:r>
          </a:p>
          <a:p>
            <a:r>
              <a:rPr lang="fr-FR" dirty="0"/>
              <a:t>Maintenance</a:t>
            </a:r>
          </a:p>
          <a:p>
            <a:r>
              <a:rPr lang="fr-FR" dirty="0"/>
              <a:t>Méthode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4C24AB2-6798-B7C0-4911-47AB61B2F7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1F464F0-4182-7AB7-F721-0AE77072B9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736F85B-A82D-760A-CEAA-AEC5B1C722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65FC628-073F-98AE-DD2D-25C737F0A4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8C91D5-E77D-4C05-88B6-634ABEDC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Optimiser la performance d’un équipement</a:t>
            </a:r>
          </a:p>
        </p:txBody>
      </p:sp>
    </p:spTree>
    <p:extLst>
      <p:ext uri="{BB962C8B-B14F-4D97-AF65-F5344CB8AC3E}">
        <p14:creationId xmlns:p14="http://schemas.microsoft.com/office/powerpoint/2010/main" val="3267490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13">
            <a:extLst>
              <a:ext uri="{FF2B5EF4-FFF2-40B4-BE49-F238E27FC236}">
                <a16:creationId xmlns:a16="http://schemas.microsoft.com/office/drawing/2014/main" id="{D5CCBFFC-0566-F641-7C68-8963D5702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3BDCFA-0AF6-41FB-B179-BEE8F9B39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7EB468-00D9-4711-B678-710472125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1473454-D3CA-D707-EC14-EB729DD53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C2D0134-0181-4E2B-85C1-45FBB1254E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  <a:p>
            <a:r>
              <a:rPr lang="fr-FR" dirty="0"/>
              <a:t>Production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BEFD68F-0EE5-4662-8BB6-A91B75B7F9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1F04E0D-1F55-2E3E-7E87-97BDCA8945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E79C0BD-579B-2987-B688-EC5BFE4FA5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9DBBBED-E8D1-92C1-7C9E-B23E78F72E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3DA20A-C021-4DCD-948C-6072784F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La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: les fondamentaux</a:t>
            </a:r>
          </a:p>
        </p:txBody>
      </p:sp>
    </p:spTree>
    <p:extLst>
      <p:ext uri="{BB962C8B-B14F-4D97-AF65-F5344CB8AC3E}">
        <p14:creationId xmlns:p14="http://schemas.microsoft.com/office/powerpoint/2010/main" val="2682694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13">
            <a:extLst>
              <a:ext uri="{FF2B5EF4-FFF2-40B4-BE49-F238E27FC236}">
                <a16:creationId xmlns:a16="http://schemas.microsoft.com/office/drawing/2014/main" id="{0814980B-914B-8A28-6EAC-C71FA2BAF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1A311F-EFB0-4AFB-A527-87DBC553E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F0A19F-CB4A-4AFE-A4B0-91605C0FE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8BBF578-4711-1752-A57A-18217CCB4A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1FD2C8-70ED-4E76-A132-383CDC04D4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  <a:p>
            <a:r>
              <a:rPr lang="fr-FR" dirty="0"/>
              <a:t>Qualité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88B3F57-C5CF-085C-C5A2-F46ADA9A46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26A4A29-491B-EDC3-87A6-7F90214442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AC45383-42F3-74ED-46F4-5390C98723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F0A046C-86D7-D731-791C-90D234B14A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1535AE-EF60-48BB-AC35-F6D8EFCB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Le SDCA: mettre en place des standards robustes</a:t>
            </a:r>
          </a:p>
        </p:txBody>
      </p:sp>
    </p:spTree>
    <p:extLst>
      <p:ext uri="{BB962C8B-B14F-4D97-AF65-F5344CB8AC3E}">
        <p14:creationId xmlns:p14="http://schemas.microsoft.com/office/powerpoint/2010/main" val="335702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0D5A6-F70E-93B8-39F0-A3238631A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Sommaire du catalogue 2026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D34F8F-4948-FCE4-55D1-42CC0922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72" y="8930073"/>
            <a:ext cx="3181906" cy="7923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979A0FF-6826-13C4-32B8-F0AB5A11022B}"/>
              </a:ext>
            </a:extLst>
          </p:cNvPr>
          <p:cNvSpPr txBox="1"/>
          <p:nvPr/>
        </p:nvSpPr>
        <p:spPr>
          <a:xfrm>
            <a:off x="1179243" y="8998859"/>
            <a:ext cx="15712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3"/>
              </a:rPr>
              <a:t>contact@excelhum.com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+33 6 14 72 14 53</a:t>
            </a: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EA1BEDA7-CFCA-EF07-BAA9-A3D39FBC3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55391"/>
              </p:ext>
            </p:extLst>
          </p:nvPr>
        </p:nvGraphicFramePr>
        <p:xfrm>
          <a:off x="307833" y="1120513"/>
          <a:ext cx="6319078" cy="690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4039">
                  <a:extLst>
                    <a:ext uri="{9D8B030D-6E8A-4147-A177-3AD203B41FA5}">
                      <a16:colId xmlns:a16="http://schemas.microsoft.com/office/drawing/2014/main" val="89334453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67143952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val="2625702754"/>
                    </a:ext>
                  </a:extLst>
                </a:gridCol>
              </a:tblGrid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Libellé de la formation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Code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Page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7030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Lean management</a:t>
                      </a:r>
                      <a:r>
                        <a:rPr lang="fr-FR" sz="1100" dirty="0"/>
                        <a:t>: les fondamentaux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338550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Mettre en place une </a:t>
                      </a:r>
                      <a:r>
                        <a:rPr lang="fr-FR" sz="1100" b="1" dirty="0"/>
                        <a:t>stratégie Lean </a:t>
                      </a:r>
                      <a:r>
                        <a:rPr lang="fr-FR" sz="1100" dirty="0"/>
                        <a:t>Management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F24_004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811191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Lean </a:t>
                      </a:r>
                      <a:r>
                        <a:rPr lang="fr-FR" sz="1100" b="1" dirty="0" err="1"/>
                        <a:t>manufacturing</a:t>
                      </a:r>
                      <a:r>
                        <a:rPr lang="fr-FR" sz="1100" dirty="0"/>
                        <a:t>, axes d’amélioration pour produire sans gaspillage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F24_005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91212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Lean</a:t>
                      </a:r>
                      <a:r>
                        <a:rPr lang="fr-FR" sz="1100" dirty="0"/>
                        <a:t> management appliqué aux </a:t>
                      </a:r>
                      <a:r>
                        <a:rPr lang="fr-FR" sz="1100" b="1" dirty="0"/>
                        <a:t>services</a:t>
                      </a:r>
                      <a:r>
                        <a:rPr lang="fr-FR" sz="1100" dirty="0"/>
                        <a:t> les principes clés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F23_002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45747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Lean</a:t>
                      </a:r>
                      <a:r>
                        <a:rPr lang="fr-FR" sz="1100" dirty="0"/>
                        <a:t> appliqué à la </a:t>
                      </a:r>
                      <a:r>
                        <a:rPr lang="fr-FR" sz="1100" b="1" dirty="0"/>
                        <a:t>logistique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F24_003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46386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Bonnes pratiques de pilotage d’un </a:t>
                      </a:r>
                      <a:r>
                        <a:rPr lang="fr-FR" sz="1100" b="1" dirty="0"/>
                        <a:t>chantier de progrès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944490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VSM</a:t>
                      </a:r>
                      <a:r>
                        <a:rPr lang="fr-FR" sz="1100" dirty="0"/>
                        <a:t>: réduire les délais en simplifiant les flux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866369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TRS</a:t>
                      </a:r>
                      <a:r>
                        <a:rPr lang="fr-FR" sz="1100" dirty="0"/>
                        <a:t>: optimiser la performance d’un équipement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83369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SMED</a:t>
                      </a:r>
                      <a:r>
                        <a:rPr lang="fr-FR" sz="1100" dirty="0"/>
                        <a:t>: réduire les temps de changement de série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7835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CEDAC</a:t>
                      </a:r>
                      <a:r>
                        <a:rPr lang="fr-FR" sz="1100" dirty="0"/>
                        <a:t>: résoudre les problèmes terrain sur le terrain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90062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« </a:t>
                      </a:r>
                      <a:r>
                        <a:rPr lang="fr-FR" sz="1100" b="1" dirty="0"/>
                        <a:t>Tuer » les pannes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F19_008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82379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La méthode CRS: </a:t>
                      </a:r>
                      <a:r>
                        <a:rPr lang="fr-FR" sz="1100" b="1" dirty="0"/>
                        <a:t>réduire les risques sécurité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76738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La méthode -3 +3: industrialiser un nouvel équipement plus rapidement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972851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Le </a:t>
                      </a:r>
                      <a:r>
                        <a:rPr lang="fr-FR" sz="1100" b="1" dirty="0" err="1"/>
                        <a:t>Kamishibai</a:t>
                      </a:r>
                      <a:r>
                        <a:rPr lang="fr-FR" sz="1100" dirty="0"/>
                        <a:t>: la maîtrise des standards au quotidien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108498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Optimiser vos espaces de travail </a:t>
                      </a:r>
                      <a:r>
                        <a:rPr lang="fr-FR" sz="1100" dirty="0"/>
                        <a:t>et favoriser la collaboration avec le </a:t>
                      </a:r>
                      <a:r>
                        <a:rPr lang="fr-FR" sz="1100" b="1" dirty="0"/>
                        <a:t>5S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838557"/>
                  </a:ext>
                </a:extLst>
              </a:tr>
              <a:tr h="316405">
                <a:tc>
                  <a:txBody>
                    <a:bodyPr/>
                    <a:lstStyle/>
                    <a:p>
                      <a:r>
                        <a:rPr lang="fr-FR" sz="1100" dirty="0"/>
                        <a:t>L’optimisation d’un atelier de maintenance avec le </a:t>
                      </a:r>
                      <a:r>
                        <a:rPr lang="fr-FR" sz="1100" b="1" dirty="0"/>
                        <a:t>5S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F24_001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236729"/>
                  </a:ext>
                </a:extLst>
              </a:tr>
              <a:tr h="5642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Le </a:t>
                      </a:r>
                      <a:r>
                        <a:rPr lang="fr-FR" sz="1100" b="1" dirty="0"/>
                        <a:t>management visuel de la performance</a:t>
                      </a:r>
                      <a:r>
                        <a:rPr lang="fr-FR" sz="1100" dirty="0"/>
                        <a:t>: engager quotidiennement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vos collaborateurs sur la voie du progrès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8357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Animer des réunions efficaces avec le management visuel de la performance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205117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Maîtriser les bases de la </a:t>
                      </a:r>
                      <a:r>
                        <a:rPr lang="fr-FR" sz="1100" b="1" dirty="0"/>
                        <a:t>résolution de problème</a:t>
                      </a:r>
                      <a:r>
                        <a:rPr lang="fr-FR" sz="1100" dirty="0"/>
                        <a:t> collaborative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F20_011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0295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Réduire les pertes matières </a:t>
                      </a:r>
                      <a:r>
                        <a:rPr lang="fr-FR" sz="1100" dirty="0"/>
                        <a:t>en maitrisant les bases de la résolution de problème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F26_001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871193"/>
                  </a:ext>
                </a:extLst>
              </a:tr>
            </a:tbl>
          </a:graphicData>
        </a:graphic>
      </p:graphicFrame>
      <p:pic>
        <p:nvPicPr>
          <p:cNvPr id="21" name="Image 20" descr="Une image contenant dessin humoristique, jouet, Personnage de fiction, figurine&#10;&#10;Description générée automatiquement">
            <a:extLst>
              <a:ext uri="{FF2B5EF4-FFF2-40B4-BE49-F238E27FC236}">
                <a16:creationId xmlns:a16="http://schemas.microsoft.com/office/drawing/2014/main" id="{39160359-AB58-4619-E2FF-5E636CFA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2" y="8871554"/>
            <a:ext cx="850900" cy="8509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9A46A42-B5B8-8C79-0FA4-0EE4A26ACB7C}"/>
              </a:ext>
            </a:extLst>
          </p:cNvPr>
          <p:cNvSpPr/>
          <p:nvPr/>
        </p:nvSpPr>
        <p:spPr>
          <a:xfrm>
            <a:off x="4448725" y="7958451"/>
            <a:ext cx="609600" cy="2008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977554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14">
            <a:extLst>
              <a:ext uri="{FF2B5EF4-FFF2-40B4-BE49-F238E27FC236}">
                <a16:creationId xmlns:a16="http://schemas.microsoft.com/office/drawing/2014/main" id="{7DBAB501-33FD-5E2C-E2AB-706168CB4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F64544-EBC8-4183-9BB8-07B6BBCA5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84FAE7-E20C-4DBC-9ECB-C242ED38B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5847478-A31B-8AE3-4952-8C2CC8F6BD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1633A3-A730-4ADA-BE45-50428BCDDC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  <a:p>
            <a:r>
              <a:rPr lang="fr-FR" dirty="0"/>
              <a:t>RH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C243F0-0E1A-4684-B593-477C49E955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Les origines du programme TWI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5E327C0-E429-E3BB-FD92-183075CC8C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63C89FC-4DDF-D306-BB42-24D75469F8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D84D3A61-DA94-5AE3-74E9-C25633CCAF7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96EF9D-9C51-4C89-8257-687A48BC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Le TWI: la transmission des savoirs faire efficace et robuste</a:t>
            </a:r>
          </a:p>
        </p:txBody>
      </p:sp>
    </p:spTree>
    <p:extLst>
      <p:ext uri="{BB962C8B-B14F-4D97-AF65-F5344CB8AC3E}">
        <p14:creationId xmlns:p14="http://schemas.microsoft.com/office/powerpoint/2010/main" val="2719724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>
            <a:extLst>
              <a:ext uri="{FF2B5EF4-FFF2-40B4-BE49-F238E27FC236}">
                <a16:creationId xmlns:a16="http://schemas.microsoft.com/office/drawing/2014/main" id="{C5279E82-C3F5-D9B8-2C0A-5A5C98B62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F0F1D-1A3A-43C3-9C11-B8478015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 jour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B3663-B044-4783-86A0-F0AF37FB2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EE0DA61-0753-4948-191A-95A0ED16E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64B94C-664D-E5AA-5CF7-6813B8BE1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AED00FB-6A11-CDDE-739A-D7562A68C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06BCCC3-8C43-1540-55D6-E29A501C0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8ED3928-5B9B-3495-D606-C5EE81D700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8DD50E4-DB7A-19EF-4890-81FFC4B6C9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F447C4-91D6-48AA-9FD1-4FAA2320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197201"/>
            <a:ext cx="5326546" cy="889477"/>
          </a:xfrm>
        </p:spPr>
        <p:txBody>
          <a:bodyPr>
            <a:normAutofit fontScale="90000"/>
          </a:bodyPr>
          <a:lstStyle/>
          <a:p>
            <a:r>
              <a:rPr lang="fr-FR" dirty="0"/>
              <a:t>Le B1C: optimiser la maîtrise qualité des produits</a:t>
            </a:r>
          </a:p>
        </p:txBody>
      </p:sp>
    </p:spTree>
    <p:extLst>
      <p:ext uri="{BB962C8B-B14F-4D97-AF65-F5344CB8AC3E}">
        <p14:creationId xmlns:p14="http://schemas.microsoft.com/office/powerpoint/2010/main" val="193412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DBB84-E367-BDDE-8760-7BF8845D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6DE40-4CF2-F3A4-E6EF-53E97EED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33" y="109519"/>
            <a:ext cx="6248752" cy="616991"/>
          </a:xfrm>
        </p:spPr>
        <p:txBody>
          <a:bodyPr>
            <a:normAutofit/>
          </a:bodyPr>
          <a:lstStyle/>
          <a:p>
            <a:r>
              <a:rPr lang="fr-FR" dirty="0"/>
              <a:t>Sommaire du catalogue 2026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5F06A8-24DF-DDB3-A2FE-5B53CD17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72" y="8930073"/>
            <a:ext cx="3181906" cy="7923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6B3835E-0359-5B79-AE50-8A93A3647552}"/>
              </a:ext>
            </a:extLst>
          </p:cNvPr>
          <p:cNvSpPr txBox="1"/>
          <p:nvPr/>
        </p:nvSpPr>
        <p:spPr>
          <a:xfrm>
            <a:off x="1179243" y="8998859"/>
            <a:ext cx="15712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3"/>
              </a:rPr>
              <a:t>contact@excelhum.com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+33 6 14 72 14 53</a:t>
            </a: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D9C96B8C-1A4E-5940-D2EA-751031E9F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94612"/>
              </p:ext>
            </p:extLst>
          </p:nvPr>
        </p:nvGraphicFramePr>
        <p:xfrm>
          <a:off x="307833" y="1191096"/>
          <a:ext cx="6319078" cy="6978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4039">
                  <a:extLst>
                    <a:ext uri="{9D8B030D-6E8A-4147-A177-3AD203B41FA5}">
                      <a16:colId xmlns:a16="http://schemas.microsoft.com/office/drawing/2014/main" val="89334453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67143952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val="2625702754"/>
                    </a:ext>
                  </a:extLst>
                </a:gridCol>
              </a:tblGrid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Libellé de la formation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Code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Page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7030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b="1" dirty="0"/>
                        <a:t>Maîtriser son temps </a:t>
                      </a:r>
                      <a:r>
                        <a:rPr lang="fr-FR" sz="1100" dirty="0"/>
                        <a:t>pour plus de sérénité et d’efficacité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p.26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47835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Gagner du temps et de l’efficacité grâce au </a:t>
                      </a:r>
                      <a:r>
                        <a:rPr lang="fr-FR" sz="1100" b="1" dirty="0"/>
                        <a:t>sketchnoting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F19_001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90062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Priorisation et pilotage d’un </a:t>
                      </a:r>
                      <a:r>
                        <a:rPr lang="fr-FR" sz="1100" b="1" dirty="0"/>
                        <a:t>plan d’actions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F23_001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42996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r>
                        <a:rPr lang="fr-FR" sz="1100" dirty="0"/>
                        <a:t>La </a:t>
                      </a:r>
                      <a:r>
                        <a:rPr lang="fr-FR" sz="1100" b="1" dirty="0"/>
                        <a:t>conduite du changement</a:t>
                      </a:r>
                      <a:r>
                        <a:rPr lang="fr-FR" sz="1100" dirty="0"/>
                        <a:t>: les fondamentaux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F19_005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p. 29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376582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30302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82379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176738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838557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359636"/>
                  </a:ext>
                </a:extLst>
              </a:tr>
              <a:tr h="5642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48357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80295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59978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992293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174445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968254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734604"/>
                  </a:ext>
                </a:extLst>
              </a:tr>
              <a:tr h="393809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43834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696101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063805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864049"/>
                  </a:ext>
                </a:extLst>
              </a:tr>
            </a:tbl>
          </a:graphicData>
        </a:graphic>
      </p:graphicFrame>
      <p:pic>
        <p:nvPicPr>
          <p:cNvPr id="21" name="Image 20" descr="Une image contenant dessin humoristique, jouet, Personnage de fiction, figurine&#10;&#10;Description générée automatiquement">
            <a:extLst>
              <a:ext uri="{FF2B5EF4-FFF2-40B4-BE49-F238E27FC236}">
                <a16:creationId xmlns:a16="http://schemas.microsoft.com/office/drawing/2014/main" id="{63AB25EC-0671-42E2-4CC0-2EBA1A259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2" y="8871554"/>
            <a:ext cx="850900" cy="8509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F206FE5-B6A3-673E-5D00-3BAC582DF645}"/>
              </a:ext>
            </a:extLst>
          </p:cNvPr>
          <p:cNvSpPr/>
          <p:nvPr/>
        </p:nvSpPr>
        <p:spPr>
          <a:xfrm>
            <a:off x="4448725" y="1876752"/>
            <a:ext cx="609600" cy="2008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0426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Lean management: les fondamentaux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Lean management solution pour relever les défis de la compétitivité</a:t>
            </a:r>
          </a:p>
          <a:p>
            <a:r>
              <a:rPr lang="fr-FR" dirty="0"/>
              <a:t>Comment déployer une stratégie Lean et en tirer le meilleur?</a:t>
            </a:r>
          </a:p>
          <a:p>
            <a:r>
              <a:rPr lang="fr-FR" dirty="0"/>
              <a:t>Comprendre les conditions de réussite et exigences d’une démarche Lean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Managers</a:t>
            </a:r>
          </a:p>
          <a:p>
            <a:r>
              <a:rPr lang="fr-FR" dirty="0"/>
              <a:t>Directeurs</a:t>
            </a:r>
          </a:p>
          <a:p>
            <a:r>
              <a:rPr lang="fr-FR" dirty="0"/>
              <a:t>Entrepreneurs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9E42CC6-651E-4FD5-BB67-335383BA79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Prise de recul sur les défis que les entreprises doivent relever</a:t>
            </a:r>
          </a:p>
          <a:p>
            <a:endParaRPr lang="fr-FR" dirty="0"/>
          </a:p>
          <a:p>
            <a:r>
              <a:rPr lang="fr-FR" dirty="0"/>
              <a:t>La genèse du Lean</a:t>
            </a:r>
          </a:p>
          <a:p>
            <a:endParaRPr lang="fr-FR" dirty="0"/>
          </a:p>
          <a:p>
            <a:r>
              <a:rPr lang="fr-FR" dirty="0"/>
              <a:t>Enjeux du Lean Management</a:t>
            </a:r>
          </a:p>
          <a:p>
            <a:endParaRPr lang="fr-FR" dirty="0"/>
          </a:p>
          <a:p>
            <a:r>
              <a:rPr lang="fr-FR" dirty="0"/>
              <a:t>Les dimensions à appréhender:</a:t>
            </a:r>
          </a:p>
          <a:p>
            <a:pPr lvl="1"/>
            <a:r>
              <a:rPr lang="fr-FR" dirty="0"/>
              <a:t>Les méthodologies, outils de base</a:t>
            </a:r>
          </a:p>
          <a:p>
            <a:pPr lvl="1"/>
            <a:r>
              <a:rPr lang="fr-FR" dirty="0"/>
              <a:t>La culture</a:t>
            </a:r>
          </a:p>
          <a:p>
            <a:pPr lvl="1"/>
            <a:r>
              <a:rPr lang="fr-FR" dirty="0"/>
              <a:t>L’ambition dans la durée</a:t>
            </a:r>
          </a:p>
          <a:p>
            <a:pPr lvl="1"/>
            <a:r>
              <a:rPr lang="fr-FR" dirty="0"/>
              <a:t>Le style de management</a:t>
            </a:r>
          </a:p>
          <a:p>
            <a:pPr lvl="1"/>
            <a:endParaRPr lang="fr-FR" dirty="0"/>
          </a:p>
          <a:p>
            <a:r>
              <a:rPr lang="fr-FR" dirty="0"/>
              <a:t>Conduire le changement culturel des dirigeants  et collaborateurs</a:t>
            </a:r>
          </a:p>
          <a:p>
            <a:endParaRPr lang="fr-FR" dirty="0"/>
          </a:p>
          <a:p>
            <a:r>
              <a:rPr lang="fr-FR" dirty="0"/>
              <a:t>Les limites et les échecs potentiels liés au Lean</a:t>
            </a:r>
          </a:p>
          <a:p>
            <a:endParaRPr lang="fr-FR" dirty="0"/>
          </a:p>
          <a:p>
            <a:r>
              <a:rPr lang="fr-FR" dirty="0"/>
              <a:t>Conditions de réussite et exigences d’une démarche Lean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4125DC-030A-4FB7-BD63-B84F5EA082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F19_006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A24AC63-E970-6275-B09E-ACABCAA86E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4950 €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53E97D3-C483-CFDB-D5DF-60E751C92B3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0A3087AD-E650-5C71-C434-E117A064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0" name="Graphique 19" descr="Internet avec un remplissage uni">
            <a:extLst>
              <a:ext uri="{FF2B5EF4-FFF2-40B4-BE49-F238E27FC236}">
                <a16:creationId xmlns:a16="http://schemas.microsoft.com/office/drawing/2014/main" id="{B2E5DD0E-F4B4-B51D-A651-1D88C05C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4" name="ZoneTexte 3">
            <a:hlinkClick r:id="rId6"/>
            <a:extLst>
              <a:ext uri="{FF2B5EF4-FFF2-40B4-BE49-F238E27FC236}">
                <a16:creationId xmlns:a16="http://schemas.microsoft.com/office/drawing/2014/main" id="{ED26A9BC-90DA-94B4-CFB5-59A7C878E4D3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3C7ED3-D3BB-8C94-657D-71B9041301F5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763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C7513-06D2-466C-AF82-8EE74B08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Mettre en place une stratégie Lean Management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4B89EB-B613-4E99-8D8E-85E840325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Maitriser les étapes pour déployer une démarche Lean</a:t>
            </a:r>
          </a:p>
          <a:p>
            <a:r>
              <a:rPr lang="fr-FR" dirty="0"/>
              <a:t>Savoir identifier, hiérarchiser les gisements de progrès</a:t>
            </a:r>
          </a:p>
          <a:p>
            <a:r>
              <a:rPr lang="fr-FR" dirty="0"/>
              <a:t>Savoir élaborer une feuille de route du progrès réaliste et atteignable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E95877-AC23-4791-B5B1-F5B912C84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 jours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EDDC92-1884-4DE4-9244-1EE14621F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8 à 12 participants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790F0A3-DAD2-4DB5-9667-5DDB0B30F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Culture les fondamentaux du Lean Management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1CCCDF6-65CD-4864-B9FB-62D370A744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Encadrement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CC06E3B-926C-C192-1840-53F978ABB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En s’appuyant sur 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fil rouge durant 3 jours les participants apprendront à:</a:t>
            </a:r>
          </a:p>
          <a:p>
            <a:pPr lvl="1"/>
            <a:r>
              <a:rPr lang="fr-FR" dirty="0"/>
              <a:t>Diagnostiquer</a:t>
            </a:r>
          </a:p>
          <a:p>
            <a:pPr lvl="1"/>
            <a:r>
              <a:rPr lang="fr-FR" dirty="0"/>
              <a:t>Analyser</a:t>
            </a:r>
          </a:p>
          <a:p>
            <a:pPr lvl="1"/>
            <a:r>
              <a:rPr lang="fr-FR" dirty="0"/>
              <a:t>Mesurer</a:t>
            </a:r>
          </a:p>
          <a:p>
            <a:pPr lvl="1"/>
            <a:r>
              <a:rPr lang="fr-FR" dirty="0"/>
              <a:t>Elaborer une feuille de route du progrès</a:t>
            </a:r>
          </a:p>
          <a:p>
            <a:pPr lvl="1"/>
            <a:r>
              <a:rPr lang="fr-FR" dirty="0"/>
              <a:t>Evaluer des gains</a:t>
            </a:r>
          </a:p>
          <a:p>
            <a:pPr lvl="1"/>
            <a:r>
              <a:rPr lang="fr-FR" dirty="0"/>
              <a:t>Restituer leurs observations et préconisations</a:t>
            </a:r>
          </a:p>
          <a:p>
            <a:endParaRPr lang="fr-FR" dirty="0"/>
          </a:p>
          <a:p>
            <a:r>
              <a:rPr lang="fr-FR" dirty="0"/>
              <a:t>Prendre du recul et prendre en compte l’ensemble des fonctions de l’entreprise pour élaborer son plan de progrès</a:t>
            </a:r>
          </a:p>
          <a:p>
            <a:endParaRPr lang="fr-FR" dirty="0"/>
          </a:p>
          <a:p>
            <a:r>
              <a:rPr lang="fr-FR" dirty="0"/>
              <a:t>Définir une stratégie Lean adaptée au contexte et niveau de maturité de son entreprise</a:t>
            </a:r>
          </a:p>
          <a:p>
            <a:endParaRPr lang="fr-FR" dirty="0"/>
          </a:p>
          <a:p>
            <a:r>
              <a:rPr lang="fr-FR" dirty="0"/>
              <a:t>Quelle gouvernance et moyen à installer pour réussir le déploiement d’une démarche Lean ?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4BEFF63-C382-EA33-DFD4-14ED37A424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F24_004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297F5D1-E462-6280-E82C-AD35E91CA4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À partir de </a:t>
            </a:r>
            <a:r>
              <a:rPr lang="fr-FR" b="1" dirty="0"/>
              <a:t>4950 € H.T</a:t>
            </a:r>
            <a:r>
              <a:rPr lang="fr-FR" dirty="0"/>
              <a:t>. (par personne)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692B3E6-C00A-5767-480B-38289CD432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8" name="Graphique 17" descr="Architecture avec un remplissage uni">
            <a:extLst>
              <a:ext uri="{FF2B5EF4-FFF2-40B4-BE49-F238E27FC236}">
                <a16:creationId xmlns:a16="http://schemas.microsoft.com/office/drawing/2014/main" id="{F566C971-A9E1-44C9-2A05-5C767AB40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0" name="Graphique 19" descr="Internet avec un remplissage uni">
            <a:extLst>
              <a:ext uri="{FF2B5EF4-FFF2-40B4-BE49-F238E27FC236}">
                <a16:creationId xmlns:a16="http://schemas.microsoft.com/office/drawing/2014/main" id="{5E98A3AF-0C1C-9BBD-428E-E1E106C18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4" name="ZoneTexte 3">
            <a:hlinkClick r:id="rId6"/>
            <a:extLst>
              <a:ext uri="{FF2B5EF4-FFF2-40B4-BE49-F238E27FC236}">
                <a16:creationId xmlns:a16="http://schemas.microsoft.com/office/drawing/2014/main" id="{D0D5CEB0-F3C4-8505-2551-F26D49D094A9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0D80DA-A987-0CD0-891F-667DE5992E18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6030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7C4-91D6-48AA-9FD1-4FAA23207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Lean </a:t>
            </a:r>
            <a:r>
              <a:rPr lang="fr-FR" dirty="0" err="1"/>
              <a:t>manufacturing</a:t>
            </a:r>
            <a:r>
              <a:rPr lang="fr-FR" dirty="0"/>
              <a:t>, axes d’amélioration pour produire sans gaspillage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C5279E82-C3F5-D9B8-2C0A-5A5C98B62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Simplifier pour satisfaire la demande client</a:t>
            </a:r>
          </a:p>
          <a:p>
            <a:r>
              <a:rPr lang="fr-FR" dirty="0"/>
              <a:t>Réduire les délais et augmenter la capacité</a:t>
            </a:r>
          </a:p>
          <a:p>
            <a:r>
              <a:rPr lang="fr-FR" dirty="0"/>
              <a:t>Améliorer la productivité</a:t>
            </a:r>
          </a:p>
          <a:p>
            <a:r>
              <a:rPr lang="fr-FR" dirty="0"/>
              <a:t>Améliorer la qualité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F0F1D-1A3A-43C3-9C11-B8478015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B3663-B044-4783-86A0-F0AF37FB2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6 à 12 participants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EE0DA61-0753-4948-191A-95A0ED16E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364B94C-664D-E5AA-5CF7-6813B8BE1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Manager en production</a:t>
            </a:r>
          </a:p>
          <a:p>
            <a:r>
              <a:rPr lang="fr-FR" dirty="0"/>
              <a:t>Techniciens de production et méthode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AED00FB-6A11-CDDE-739A-D7562A68C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En s’appuyant sur un </a:t>
            </a:r>
            <a:r>
              <a:rPr lang="fr-FR" dirty="0" err="1"/>
              <a:t>serious</a:t>
            </a:r>
            <a:r>
              <a:rPr lang="fr-FR" dirty="0"/>
              <a:t> </a:t>
            </a:r>
            <a:r>
              <a:rPr lang="fr-FR" dirty="0" err="1"/>
              <a:t>game</a:t>
            </a:r>
            <a:r>
              <a:rPr lang="fr-FR" dirty="0"/>
              <a:t> les participants vont durant 2 jours découvrir le Lean appliqué au </a:t>
            </a:r>
            <a:r>
              <a:rPr lang="fr-FR" dirty="0" err="1"/>
              <a:t>manufacturing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Simplifier le processus</a:t>
            </a:r>
          </a:p>
          <a:p>
            <a:pPr lvl="1"/>
            <a:r>
              <a:rPr lang="fr-FR" dirty="0"/>
              <a:t>Identifier la VA et </a:t>
            </a:r>
            <a:r>
              <a:rPr lang="fr-FR" dirty="0" err="1"/>
              <a:t>nVA</a:t>
            </a:r>
            <a:endParaRPr lang="fr-FR" dirty="0"/>
          </a:p>
          <a:p>
            <a:r>
              <a:rPr lang="fr-FR" dirty="0"/>
              <a:t>Produire conforme du 1</a:t>
            </a:r>
            <a:r>
              <a:rPr lang="fr-FR" baseline="30000" dirty="0"/>
              <a:t>er</a:t>
            </a:r>
            <a:r>
              <a:rPr lang="fr-FR" dirty="0"/>
              <a:t> coup</a:t>
            </a:r>
          </a:p>
          <a:p>
            <a:r>
              <a:rPr lang="fr-FR" dirty="0"/>
              <a:t>Garantir la disponibilité des moyens</a:t>
            </a:r>
          </a:p>
          <a:p>
            <a:r>
              <a:rPr lang="fr-FR" dirty="0"/>
              <a:t>Respecter le rythme du client</a:t>
            </a:r>
          </a:p>
          <a:p>
            <a:r>
              <a:rPr lang="fr-FR" dirty="0"/>
              <a:t>Travailler en flux tirée</a:t>
            </a:r>
          </a:p>
          <a:p>
            <a:r>
              <a:rPr lang="fr-FR" dirty="0"/>
              <a:t>Appliquer et faire appliquer les standards</a:t>
            </a:r>
          </a:p>
          <a:p>
            <a:r>
              <a:rPr lang="fr-FR" dirty="0"/>
              <a:t>Impliquer l’ensemble des collaborateurs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06BCCC3-8C43-1540-55D6-E29A501C0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F24_005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8ED3928-5B9B-3495-D606-C5EE81D700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3300 €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8DD50E4-DB7A-19EF-4890-81FFC4B6C9F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Graphique 5" descr="Architecture avec un remplissage uni">
            <a:extLst>
              <a:ext uri="{FF2B5EF4-FFF2-40B4-BE49-F238E27FC236}">
                <a16:creationId xmlns:a16="http://schemas.microsoft.com/office/drawing/2014/main" id="{2FA76477-73E6-471D-FAB6-2CB7C743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sp>
        <p:nvSpPr>
          <p:cNvPr id="27" name="ZoneTexte 26">
            <a:hlinkClick r:id="rId4"/>
            <a:extLst>
              <a:ext uri="{FF2B5EF4-FFF2-40B4-BE49-F238E27FC236}">
                <a16:creationId xmlns:a16="http://schemas.microsoft.com/office/drawing/2014/main" id="{F1874D7E-8D02-EFD5-131D-A4C85BA6894E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F737C6-B3E8-34E6-99FC-CEE1BDDC4C60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5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3526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7C4-91D6-48AA-9FD1-4FAA23207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Lean management appliqué aux services les principes clés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2CA62ED6-6AA6-D110-0B15-CC1D97463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Initier la démarche Lean appliquée aux services.</a:t>
            </a:r>
          </a:p>
          <a:p>
            <a:r>
              <a:rPr lang="fr-FR" dirty="0"/>
              <a:t>Choisir les projets Lean à déployer.</a:t>
            </a:r>
          </a:p>
          <a:p>
            <a:r>
              <a:rPr lang="fr-FR" dirty="0"/>
              <a:t>Réussir l'implication des collaborateurs.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F0F1D-1A3A-43C3-9C11-B8478015A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 jours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9B3663-B044-4783-86A0-F0AF37FB2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à 12 participants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7389997-2350-2F0A-F5F1-1A2043E99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Aucun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1892F7E-E22A-9979-B871-0754848AA4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dirty="0"/>
              <a:t>Manager</a:t>
            </a:r>
          </a:p>
          <a:p>
            <a:r>
              <a:rPr lang="fr-FR" dirty="0"/>
              <a:t>Chef de projet </a:t>
            </a:r>
            <a:r>
              <a:rPr lang="fr-FR" dirty="0" err="1"/>
              <a:t>lean</a:t>
            </a:r>
            <a:endParaRPr lang="fr-FR" dirty="0"/>
          </a:p>
          <a:p>
            <a:r>
              <a:rPr lang="fr-FR" dirty="0"/>
              <a:t>Responsable qualité</a:t>
            </a:r>
          </a:p>
          <a:p>
            <a:r>
              <a:rPr lang="fr-FR" dirty="0"/>
              <a:t>Responsable méthode</a:t>
            </a:r>
          </a:p>
          <a:p>
            <a:r>
              <a:rPr lang="fr-FR" dirty="0"/>
              <a:t>Responsable commercial</a:t>
            </a:r>
          </a:p>
          <a:p>
            <a:r>
              <a:rPr lang="fr-FR" dirty="0"/>
              <a:t>Consultant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B9B162B-C05D-B3F6-EDA7-B63398A8B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dirty="0"/>
              <a:t>Transposer le concept de Lean Management aux services</a:t>
            </a:r>
          </a:p>
          <a:p>
            <a:pPr lvl="1"/>
            <a:r>
              <a:rPr lang="fr-FR" dirty="0"/>
              <a:t>Le modèle Toyota, les 7 "Muda".</a:t>
            </a:r>
          </a:p>
          <a:p>
            <a:pPr lvl="1"/>
            <a:r>
              <a:rPr lang="fr-FR" dirty="0"/>
              <a:t>Les transpositions au monde des services. Les applications rencontrées sur le terrain.</a:t>
            </a:r>
          </a:p>
          <a:p>
            <a:pPr lvl="1"/>
            <a:endParaRPr lang="fr-FR" dirty="0"/>
          </a:p>
          <a:p>
            <a:r>
              <a:rPr lang="fr-FR" dirty="0"/>
              <a:t>Décliner la démarche Lean dans les services</a:t>
            </a:r>
          </a:p>
          <a:p>
            <a:pPr lvl="1"/>
            <a:r>
              <a:rPr lang="fr-FR" dirty="0"/>
              <a:t>Les 5 principes de base : valeur, la voix du client ; chaîne de valeur, la cartographie SIPOC ; flux, le VSM ; flexibilité, agilité du processus ; perfection, les standards et le 5S.</a:t>
            </a:r>
          </a:p>
          <a:p>
            <a:pPr lvl="1"/>
            <a:r>
              <a:rPr lang="fr-FR" dirty="0"/>
              <a:t>Maîtrise de la variabilité et culture de l’auto-qualité et de l'amélioration continue.</a:t>
            </a:r>
          </a:p>
          <a:p>
            <a:pPr lvl="1"/>
            <a:endParaRPr lang="fr-FR" dirty="0"/>
          </a:p>
          <a:p>
            <a:r>
              <a:rPr lang="fr-FR" dirty="0"/>
              <a:t>Mettre en œuvre les bonnes pratiques</a:t>
            </a:r>
          </a:p>
          <a:p>
            <a:pPr lvl="1"/>
            <a:r>
              <a:rPr lang="fr-FR" dirty="0"/>
              <a:t>Les fondations : vision, analyse de l'existant, standardisation, travail en groupe, accompagnement sur le terrain des équipes, management visuel.</a:t>
            </a:r>
          </a:p>
          <a:p>
            <a:pPr lvl="1"/>
            <a:r>
              <a:rPr lang="fr-FR" dirty="0"/>
              <a:t>L'implication du management et le relais sur le terrain.</a:t>
            </a:r>
          </a:p>
          <a:p>
            <a:pPr lvl="1"/>
            <a:endParaRPr lang="fr-FR" dirty="0"/>
          </a:p>
          <a:p>
            <a:r>
              <a:rPr lang="fr-FR" dirty="0"/>
              <a:t>Impliquer les collaborateurs dans le déploiement du Lean</a:t>
            </a:r>
          </a:p>
          <a:p>
            <a:pPr lvl="1"/>
            <a:r>
              <a:rPr lang="fr-FR" dirty="0"/>
              <a:t>De </a:t>
            </a:r>
            <a:r>
              <a:rPr lang="fr-FR" dirty="0" err="1"/>
              <a:t>Hoshin</a:t>
            </a:r>
            <a:r>
              <a:rPr lang="fr-FR" dirty="0"/>
              <a:t> à Kaizen : traduire sur le terrain des objectifs d’amélioration ambitieux.</a:t>
            </a:r>
          </a:p>
          <a:p>
            <a:pPr lvl="1"/>
            <a:r>
              <a:rPr lang="fr-FR" dirty="0"/>
              <a:t>La chasse aux gaspillages et la résolution de problèmes : la méthode ISHIKAWA.</a:t>
            </a:r>
          </a:p>
          <a:p>
            <a:pPr lvl="1"/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E015175-DC8B-4898-3390-32BB6620E6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F23_002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B8FE32C-A889-D523-4EF2-91D43D5B2B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À partir de </a:t>
            </a:r>
            <a:r>
              <a:rPr lang="fr-FR" b="1" dirty="0"/>
              <a:t>1100 € H.T</a:t>
            </a:r>
            <a:r>
              <a:rPr lang="fr-FR" dirty="0"/>
              <a:t>. pour 1 groupe (hors frais de déplacement)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9D111458-62DA-8172-89AB-A0D5DC64243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356C4B-180E-413C-816E-791243F421FD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9" name="Graphique 18" descr="Architecture avec un remplissage uni">
            <a:extLst>
              <a:ext uri="{FF2B5EF4-FFF2-40B4-BE49-F238E27FC236}">
                <a16:creationId xmlns:a16="http://schemas.microsoft.com/office/drawing/2014/main" id="{BFB51CB5-E480-064A-01EC-A04BB94DD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4903" y="9381483"/>
            <a:ext cx="428916" cy="428916"/>
          </a:xfrm>
          <a:prstGeom prst="rect">
            <a:avLst/>
          </a:prstGeom>
        </p:spPr>
      </p:pic>
      <p:pic>
        <p:nvPicPr>
          <p:cNvPr id="21" name="Graphique 20" descr="Internet avec un remplissage uni">
            <a:extLst>
              <a:ext uri="{FF2B5EF4-FFF2-40B4-BE49-F238E27FC236}">
                <a16:creationId xmlns:a16="http://schemas.microsoft.com/office/drawing/2014/main" id="{554C5B4F-986E-768C-C8DF-46BB338C1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282" y="9381483"/>
            <a:ext cx="428916" cy="428916"/>
          </a:xfrm>
          <a:prstGeom prst="rect">
            <a:avLst/>
          </a:prstGeom>
        </p:spPr>
      </p:pic>
      <p:sp>
        <p:nvSpPr>
          <p:cNvPr id="6" name="ZoneTexte 5">
            <a:hlinkClick r:id="rId6"/>
            <a:extLst>
              <a:ext uri="{FF2B5EF4-FFF2-40B4-BE49-F238E27FC236}">
                <a16:creationId xmlns:a16="http://schemas.microsoft.com/office/drawing/2014/main" id="{796DC1CD-C2C5-31CE-C6E8-1CF00DD8B321}"/>
              </a:ext>
            </a:extLst>
          </p:cNvPr>
          <p:cNvSpPr txBox="1"/>
          <p:nvPr/>
        </p:nvSpPr>
        <p:spPr>
          <a:xfrm>
            <a:off x="679996" y="9423115"/>
            <a:ext cx="2415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POUR + D’INFORMATIONS</a:t>
            </a:r>
            <a:endParaRPr lang="fr-F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294E7-33E5-EFDE-DE53-C53EC6BA3710}"/>
              </a:ext>
            </a:extLst>
          </p:cNvPr>
          <p:cNvSpPr txBox="1"/>
          <p:nvPr/>
        </p:nvSpPr>
        <p:spPr>
          <a:xfrm>
            <a:off x="3285712" y="9447189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7"/>
              </a:rPr>
              <a:t>contact@excelhum.com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709139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8736</TotalTime>
  <Words>5794</Words>
  <Application>Microsoft Office PowerPoint</Application>
  <PresentationFormat>Format A4 (210 x 297 mm)</PresentationFormat>
  <Paragraphs>968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Agency FB</vt:lpstr>
      <vt:lpstr>Arial</vt:lpstr>
      <vt:lpstr>Arial Narrow</vt:lpstr>
      <vt:lpstr>Calibri</vt:lpstr>
      <vt:lpstr>Calibri Light</vt:lpstr>
      <vt:lpstr>Roboto</vt:lpstr>
      <vt:lpstr>Wingdings</vt:lpstr>
      <vt:lpstr>Thème Office 2013 – 2022</vt:lpstr>
      <vt:lpstr>Présentation PowerPoint</vt:lpstr>
      <vt:lpstr>Former autrement. Performer durablement !</vt:lpstr>
      <vt:lpstr>FORMATION</vt:lpstr>
      <vt:lpstr>Sommaire du catalogue 2026</vt:lpstr>
      <vt:lpstr>Sommaire du catalogue 2026</vt:lpstr>
      <vt:lpstr>Le Lean management: les fondamentaux</vt:lpstr>
      <vt:lpstr>Mettre en place une stratégie Lean Management</vt:lpstr>
      <vt:lpstr>Lean manufacturing, axes d’amélioration pour produire sans gaspillage</vt:lpstr>
      <vt:lpstr>Le Lean management appliqué aux services les principes clés</vt:lpstr>
      <vt:lpstr>Le Lean appliqué à la logistique</vt:lpstr>
      <vt:lpstr>Bonnes pratiques de pilotage d’un chantier de progrès</vt:lpstr>
      <vt:lpstr>VSM: réduire les délais en simplifiant les flux</vt:lpstr>
      <vt:lpstr>Le TRS: optimiser la performance d’un équipement</vt:lpstr>
      <vt:lpstr>Le SMED: réduire les temps de changement de série</vt:lpstr>
      <vt:lpstr>Le CEDAC: résoudre les problèmes terrain sur le terrain</vt:lpstr>
      <vt:lpstr>« Tuer » les pannes</vt:lpstr>
      <vt:lpstr>La méthode CRS: réduire les risques sécurité</vt:lpstr>
      <vt:lpstr>La méthode -3 +3: industrialiser un nouvel équipement plus rapidement</vt:lpstr>
      <vt:lpstr>Le Kamishibai: la maîtrise des standards au quotidien</vt:lpstr>
      <vt:lpstr>Optimiser vos espaces de travail et favoriser la collaboration avec le 5S</vt:lpstr>
      <vt:lpstr>L’optimisation d’un atelier de maintenance avec le 5S</vt:lpstr>
      <vt:lpstr>Le management visuel de la performance: engager quotidiennement vos collaborateurs sur la voie du progrès</vt:lpstr>
      <vt:lpstr>Animer des réunions efficaces avec le management visuel de la performance</vt:lpstr>
      <vt:lpstr>Maîtriser les bases de la résolution de problème collaborative</vt:lpstr>
      <vt:lpstr>Réduire les pertes matières en maitrisant les bases de la résolution de problème</vt:lpstr>
      <vt:lpstr>Maîtriser son temps pour plus de sérénité et d’efficacité</vt:lpstr>
      <vt:lpstr>Gagner du temps et de l’efficacité grâce au sketchnoting</vt:lpstr>
      <vt:lpstr>Priorisation et pilotage d’un plan d’actions</vt:lpstr>
      <vt:lpstr>La conduite du changement: les fondamentaux</vt:lpstr>
      <vt:lpstr>Présentation PowerPoint</vt:lpstr>
      <vt:lpstr>La méthode DNA : réussir l’animation de vos formations</vt:lpstr>
      <vt:lpstr>Réussir l’intégration des nouveaux collaborateurs</vt:lpstr>
      <vt:lpstr>Benchmark: Les bonnes pratiques</vt:lpstr>
      <vt:lpstr>Le retour d’expérience (REX) outil de capitalisation</vt:lpstr>
      <vt:lpstr>L’optimisation des espaces de travail avec le 5S dans les bureaux</vt:lpstr>
      <vt:lpstr>L’Obeya: animer visuellement vos projets complexes</vt:lpstr>
      <vt:lpstr>Optimiser la performance d’un équipement</vt:lpstr>
      <vt:lpstr>La supply chain: les fondamentaux</vt:lpstr>
      <vt:lpstr>Le SDCA: mettre en place des standards robustes</vt:lpstr>
      <vt:lpstr>Le TWI: la transmission des savoirs faire efficace et robuste</vt:lpstr>
      <vt:lpstr>Le B1C: optimiser la maîtrise qualité des produits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LONGEPE</dc:creator>
  <cp:lastModifiedBy>Patrick LONGEPE</cp:lastModifiedBy>
  <cp:revision>107</cp:revision>
  <cp:lastPrinted>2025-01-09T15:36:09Z</cp:lastPrinted>
  <dcterms:created xsi:type="dcterms:W3CDTF">2019-10-18T13:55:00Z</dcterms:created>
  <dcterms:modified xsi:type="dcterms:W3CDTF">2025-11-21T10:28:15Z</dcterms:modified>
</cp:coreProperties>
</file>